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2" r:id="rId2"/>
    <p:sldId id="276" r:id="rId3"/>
    <p:sldId id="277" r:id="rId4"/>
    <p:sldId id="256" r:id="rId5"/>
    <p:sldId id="257" r:id="rId6"/>
    <p:sldId id="275" r:id="rId7"/>
    <p:sldId id="268" r:id="rId8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E00"/>
    <a:srgbClr val="55742F"/>
    <a:srgbClr val="90353A"/>
    <a:srgbClr val="194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81"/>
    <p:restoredTop sz="94719"/>
  </p:normalViewPr>
  <p:slideViewPr>
    <p:cSldViewPr snapToGrid="0">
      <p:cViewPr varScale="1">
        <p:scale>
          <a:sx n="110" d="100"/>
          <a:sy n="110" d="100"/>
        </p:scale>
        <p:origin x="192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C1D17-3287-174C-A1BE-98C39C6C9440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22A03-97F8-CC4E-B120-723413525FE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28697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F491D-D5D4-4872-8990-53F9CAC296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949623-B3AF-186B-5C47-EAB49C2CDE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F54FA-6E20-55A5-09A2-A99BCC127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C4D48A-C629-C3A2-0912-801239800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30ACF-7D40-B514-836D-763F158CF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96705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293DB-8DFD-4109-2124-52903BE5A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7BD96-037A-1F4F-224D-6FC7241BA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6D44F-5612-8863-1A9F-6027077E6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27F87-B7D5-AE28-6AB5-424B1D58E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52BA9-602A-65E4-608D-D586C49B2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306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D4063A-9398-3D09-465F-FAEE534500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8A756A-F550-7AB8-DC80-475B598FD4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8EF2A-9497-44F5-CB61-B245F623B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05752-6770-AEAB-F6A3-38D8E9D3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8EEFC-3728-10D2-7B7A-B5EAD585B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77059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F5C4E-FA63-E823-6058-B639B3BF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6C8F6-FE87-AA6E-8A73-1E8218D0B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20C6E-DF15-8EFD-54DB-52F23ED8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4D738-068E-4F06-7D52-1FABFB46C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3C940-AA50-D47D-4C26-BF5168C3E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7683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80325-FF74-D004-4062-8AE5D3B7C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3C56B-1023-E244-AF13-8487981BF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A3922-9534-2CB5-7BEB-ACAD69B12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8AE5B-7363-D5FC-E4B1-6183E5193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CDE1C-F47A-ED81-A6EB-10ED043AD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3815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E1B49-1D7E-6FE0-BEAB-552033F03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08C97-946D-B0CE-0815-17DA307B43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322CB-4925-7582-B80B-B7B0C7134B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BAEBBF-5887-31E8-0C95-9E466F990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A8840F-A5E3-ED20-A922-98397371E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7FBF81-D1B8-728A-A933-A395A8BB2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70352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6F0FE-1120-ABDA-164A-9E7AC6BE4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C5A99-89AB-020E-74BB-9552273F8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239E94-B7D1-C517-207E-A45DEB2649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D0F2C5-B2A5-5491-15E8-4514B58481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FA5BFE-B209-AD74-5456-0090190A6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4F55E6-8F97-7AFE-B832-0AACBA426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13BF5D-B66B-C7D2-FF62-AA7A382D0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0C245E-BDD0-AD52-A412-16D17D997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59374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075C1-F624-FF28-EA8B-A9A23C517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E22881-4D1C-EF16-BD3D-44C6BF746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D5070E-BB65-79D0-6E0F-FC7B0D896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3C75A-B2D8-3DAC-B50C-B26A150D7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374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8AC1D0-CE36-C354-1B13-E9BCEE2D5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5F9C82-3F18-A359-C7CC-C072E9D27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FD72B-72AB-8F84-DF6F-65FA79864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5225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AB9A7-34FA-954F-F84E-831FA8E9E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A3D88-C8D6-6498-7D4B-5DB9934A8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B816CE-6D23-9BB3-A946-DA9E4F902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635DFB-EDA3-8C5A-EC2D-6DF5A4A66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AC29D-3BFE-4B6F-6E78-6CC12BE5D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DB906-F10F-FB06-8B1F-1DA1E079A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4567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35AF1-C0F5-228C-6D1A-854C4879A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E49FEE-03F3-7AD6-55C2-AE638FB13B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8E15E8-E91E-080B-B40E-F8808CB7D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B4EB80-1406-B4FC-8F61-1B9C4BBE7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9AF1E5-824E-0BB0-5467-BB31D45AD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1F06AA-79C2-E84B-F840-465701DD7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00864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DF33E8-E58A-6BCB-B5A2-174D09D5A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3F57B-37E6-B16C-0073-8FD7F52AA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AC64C-2ED7-9423-A8CB-2AB87FF9FF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697D43-F7E9-CB48-8A4D-74F33D021A6A}" type="datetimeFigureOut">
              <a:rPr lang="en-IT" smtClean="0"/>
              <a:t>16/12/24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857A-7061-3DFF-8EB6-4618F2CB09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CA650-0DA0-9D97-3F17-16FE34CCE7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44F4D3-C12A-4D42-94B5-5BAC34D0587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932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298BBF-4E8B-6688-625A-72996E07D27B}"/>
              </a:ext>
            </a:extLst>
          </p:cNvPr>
          <p:cNvSpPr txBox="1"/>
          <p:nvPr/>
        </p:nvSpPr>
        <p:spPr>
          <a:xfrm>
            <a:off x="329184" y="231648"/>
            <a:ext cx="277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Figure 1.</a:t>
            </a:r>
          </a:p>
        </p:txBody>
      </p:sp>
      <p:pic>
        <p:nvPicPr>
          <p:cNvPr id="6" name="Picture 5" descr="A diagram of 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AFDB56C4-6405-DC87-5C84-16E1E0D42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250996" y="699212"/>
            <a:ext cx="5275480" cy="38770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31AEC1-6CEA-49D3-1431-DF3EA17083B3}"/>
              </a:ext>
            </a:extLst>
          </p:cNvPr>
          <p:cNvSpPr txBox="1"/>
          <p:nvPr/>
        </p:nvSpPr>
        <p:spPr>
          <a:xfrm>
            <a:off x="1712976" y="5332784"/>
            <a:ext cx="8766048" cy="1742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1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1. Overview of investigated ablation strategies.</a:t>
            </a:r>
            <a:endParaRPr lang="en-IT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1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Visual representation of the individual ablation strategies investigated in the study:</a:t>
            </a:r>
            <a:r>
              <a:rPr lang="en-US" sz="11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Durably isolated Pulmonary Veins (no additional ablation); 2) Pulmonary Vein </a:t>
            </a:r>
            <a:r>
              <a:rPr lang="en-US" sz="11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Antralization</a:t>
            </a:r>
            <a:r>
              <a:rPr lang="en-US" sz="11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3) Linear-Based Ablation: roof line, inferior line, posterior wall [both as box made using roof and inferior lines, as well as whole posterior wall (shaded red area)], </a:t>
            </a:r>
            <a:r>
              <a:rPr lang="en-US" sz="11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cavo</a:t>
            </a:r>
            <a:r>
              <a:rPr lang="en-US" sz="11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-tricuspid isthmus line, mitral isthmus line; 4) Trigger-Based Ablation: superior vena cava, coronary sinus, left atrial appendage, other triggers; 5) Low-Voltage Area Ablation; 6) CFAE (Complex Fractionated Atrial Electrograms) Ablation; 7) Other Strategies: vein of Marshall ablation, rotor ablation</a:t>
            </a:r>
            <a:endParaRPr lang="en-IT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541425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flowchart of patients&#10;&#10;Description automatically generated">
            <a:extLst>
              <a:ext uri="{FF2B5EF4-FFF2-40B4-BE49-F238E27FC236}">
                <a16:creationId xmlns:a16="http://schemas.microsoft.com/office/drawing/2014/main" id="{8AF95694-7AED-1517-CD11-AE2F5538B2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5153" y="600980"/>
            <a:ext cx="6361694" cy="44213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FE6D3F-E765-85F8-2A6E-B11FC0DE046A}"/>
              </a:ext>
            </a:extLst>
          </p:cNvPr>
          <p:cNvSpPr txBox="1"/>
          <p:nvPr/>
        </p:nvSpPr>
        <p:spPr>
          <a:xfrm>
            <a:off x="329184" y="231648"/>
            <a:ext cx="277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Figure 2.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8EB28E-D179-D197-4028-2F4809C2B7E7}"/>
              </a:ext>
            </a:extLst>
          </p:cNvPr>
          <p:cNvSpPr txBox="1"/>
          <p:nvPr/>
        </p:nvSpPr>
        <p:spPr>
          <a:xfrm>
            <a:off x="1712976" y="5332784"/>
            <a:ext cx="8766048" cy="1455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2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2. Flowchart study population. </a:t>
            </a:r>
            <a:endParaRPr lang="en-IT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Overview of the included and excluded patients. This figure shows the selection process of patients undergoing repeat AF ablations from eight centers in the Netherlands (2016-2019; NHR). Out of 2311 patients, 1956 eligible patient were identified after excluding those with no AF (n=2) and those with surgical ablation, prior ablation outside the PVs, or an indication for atrial flutter/tachycardia (n=353). Among eligible patients, 1617 had reconnected pulmonary veins (PVs), 65 had missing PV reconnection data, and a total of 274 patients had all PVs isolated, which were included in the final analyses.</a:t>
            </a:r>
            <a:endParaRPr lang="en-IT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726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pie chart&#10;&#10;Description automatically generated">
            <a:extLst>
              <a:ext uri="{FF2B5EF4-FFF2-40B4-BE49-F238E27FC236}">
                <a16:creationId xmlns:a16="http://schemas.microsoft.com/office/drawing/2014/main" id="{36DA24C8-EAA8-2556-C2A3-C77860D3C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123204"/>
            <a:ext cx="7772400" cy="42440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065BC4-63D3-54C9-0BE9-E6EA7D9B29A7}"/>
              </a:ext>
            </a:extLst>
          </p:cNvPr>
          <p:cNvSpPr txBox="1"/>
          <p:nvPr/>
        </p:nvSpPr>
        <p:spPr>
          <a:xfrm>
            <a:off x="71933" y="0"/>
            <a:ext cx="277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Figure 3.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A45389-8F6E-3726-D9F4-33AF55C1B40B}"/>
              </a:ext>
            </a:extLst>
          </p:cNvPr>
          <p:cNvSpPr txBox="1"/>
          <p:nvPr/>
        </p:nvSpPr>
        <p:spPr>
          <a:xfrm>
            <a:off x="1712976" y="5474774"/>
            <a:ext cx="876604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3. Distribution of individual ablation strategies and number of ablation strategies performed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A)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Visual representation of the percentage of patients who received each specific ablation strategy;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B)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Pie chart showing the percentage distribution of the number of ablation strategies/combinations performed among all included patients.</a:t>
            </a:r>
            <a:endParaRPr lang="en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658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A15BDB2-5371-535C-29A6-E0E9A62C0212}"/>
              </a:ext>
            </a:extLst>
          </p:cNvPr>
          <p:cNvGrpSpPr/>
          <p:nvPr/>
        </p:nvGrpSpPr>
        <p:grpSpPr>
          <a:xfrm>
            <a:off x="1998269" y="90487"/>
            <a:ext cx="8527808" cy="5522976"/>
            <a:chOff x="4783939" y="3636277"/>
            <a:chExt cx="5400321" cy="33876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2849E40-614E-8236-FF57-551C29D9E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83940" y="3636277"/>
              <a:ext cx="4767711" cy="313402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DA2A63-F000-5C1B-DE7C-241BC1FD73D5}"/>
                </a:ext>
              </a:extLst>
            </p:cNvPr>
            <p:cNvSpPr txBox="1"/>
            <p:nvPr/>
          </p:nvSpPr>
          <p:spPr>
            <a:xfrm>
              <a:off x="4783939" y="6770297"/>
              <a:ext cx="5400321" cy="253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000" kern="100" baseline="30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  </a:t>
              </a:r>
              <a:r>
                <a:rPr lang="en-CA" sz="10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Adjusted for age, sex, BMI, paroxysmal AF, diabetes, CAD, hypertension, year </a:t>
              </a:r>
              <a:r>
                <a:rPr lang="en-CA" sz="1000" kern="1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repeat</a:t>
              </a:r>
              <a:r>
                <a:rPr lang="en-CA" sz="10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ablation was performed</a:t>
              </a:r>
            </a:p>
            <a:p>
              <a:r>
                <a:rPr lang="en-CA" sz="1000" kern="100" baseline="30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r>
                <a:rPr lang="en-CA" sz="1000" kern="100" baseline="30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CA" sz="10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Outcome: AF recurrence.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7D8C3CD-A7D4-7E26-4AC0-CDEE69F74BDD}"/>
              </a:ext>
            </a:extLst>
          </p:cNvPr>
          <p:cNvSpPr txBox="1"/>
          <p:nvPr/>
        </p:nvSpPr>
        <p:spPr>
          <a:xfrm>
            <a:off x="193853" y="90487"/>
            <a:ext cx="277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Figure 4.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2B8BB8-C67F-A057-A84E-662CE11B806F}"/>
              </a:ext>
            </a:extLst>
          </p:cNvPr>
          <p:cNvSpPr txBox="1"/>
          <p:nvPr/>
        </p:nvSpPr>
        <p:spPr>
          <a:xfrm>
            <a:off x="1712976" y="5613463"/>
            <a:ext cx="8766048" cy="1030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2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4. Forest plot for effectiveness of ablation methods.</a:t>
            </a:r>
            <a:endParaRPr lang="en-IT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Forest plot displaying the outcomes of a multivariate Cox regression analysis, comparing the hazard ratios (HR) on rates of atrial arrhythmia recurrence among different ablation strategies relative to performing no re-ablation at all. The cox regression analysis was conducted following multivariable adjustment for age, sex, body-mass index, paroxysmal AF, diabetes, CAD, and hypertension</a:t>
            </a:r>
            <a:endParaRPr lang="en-IT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991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219591-201F-AEBF-8B0B-D68731C36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960" y="316991"/>
            <a:ext cx="5257988" cy="3823991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F24191-4AE1-635B-D08A-C2BF22E225C4}"/>
              </a:ext>
            </a:extLst>
          </p:cNvPr>
          <p:cNvSpPr txBox="1"/>
          <p:nvPr/>
        </p:nvSpPr>
        <p:spPr>
          <a:xfrm>
            <a:off x="3171000" y="5197684"/>
            <a:ext cx="53189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kern="1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 </a:t>
            </a:r>
            <a:r>
              <a:rPr lang="en-CA" sz="10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Adjusted for age, sex, BMI, paroxysmal AF, diabetes, CAD, hypertension, year of </a:t>
            </a:r>
            <a:r>
              <a:rPr lang="en-CA" sz="10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repeat</a:t>
            </a:r>
            <a:r>
              <a:rPr lang="en-CA" sz="10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ablation, and number of ablation strategies performed</a:t>
            </a:r>
          </a:p>
          <a:p>
            <a:r>
              <a:rPr lang="en-CA" sz="1000" kern="1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CA" sz="1000" kern="1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CA" sz="10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Outcome: AF recurrence.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4CD2D4E-D43C-9833-481E-497AE85107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812957"/>
              </p:ext>
            </p:extLst>
          </p:nvPr>
        </p:nvGraphicFramePr>
        <p:xfrm>
          <a:off x="3231960" y="4140982"/>
          <a:ext cx="5257988" cy="1056702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330787">
                  <a:extLst>
                    <a:ext uri="{9D8B030D-6E8A-4147-A177-3AD203B41FA5}">
                      <a16:colId xmlns:a16="http://schemas.microsoft.com/office/drawing/2014/main" val="3827531371"/>
                    </a:ext>
                  </a:extLst>
                </a:gridCol>
                <a:gridCol w="718248">
                  <a:extLst>
                    <a:ext uri="{9D8B030D-6E8A-4147-A177-3AD203B41FA5}">
                      <a16:colId xmlns:a16="http://schemas.microsoft.com/office/drawing/2014/main" val="3620840878"/>
                    </a:ext>
                  </a:extLst>
                </a:gridCol>
                <a:gridCol w="1227251">
                  <a:extLst>
                    <a:ext uri="{9D8B030D-6E8A-4147-A177-3AD203B41FA5}">
                      <a16:colId xmlns:a16="http://schemas.microsoft.com/office/drawing/2014/main" val="2977049544"/>
                    </a:ext>
                  </a:extLst>
                </a:gridCol>
                <a:gridCol w="1981702">
                  <a:extLst>
                    <a:ext uri="{9D8B030D-6E8A-4147-A177-3AD203B41FA5}">
                      <a16:colId xmlns:a16="http://schemas.microsoft.com/office/drawing/2014/main" val="2773891877"/>
                    </a:ext>
                  </a:extLst>
                </a:gridCol>
              </a:tblGrid>
              <a:tr h="352234">
                <a:tc>
                  <a:txBody>
                    <a:bodyPr/>
                    <a:lstStyle/>
                    <a:p>
                      <a:pPr algn="ctr"/>
                      <a:r>
                        <a:rPr lang="en-CA" sz="1000" kern="0" dirty="0">
                          <a:effectLst/>
                        </a:rPr>
                        <a:t>Number of ablation strategies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000" kern="0" dirty="0">
                          <a:effectLst/>
                        </a:rPr>
                        <a:t>N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000" kern="0" dirty="0">
                          <a:effectLst/>
                        </a:rPr>
                        <a:t>Event rate (%)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000" kern="0" dirty="0">
                          <a:effectLst/>
                        </a:rPr>
                        <a:t>HR (95% CI)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811538"/>
                  </a:ext>
                </a:extLst>
              </a:tr>
              <a:tr h="176117"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0 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33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14 (42.4%)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Reference group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80097"/>
                  </a:ext>
                </a:extLst>
              </a:tr>
              <a:tr h="176117"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1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113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56 (49.6%)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HR 0.64 (95% CI 0.30-1.37)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0416504"/>
                  </a:ext>
                </a:extLst>
              </a:tr>
              <a:tr h="176117"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2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88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56 (63.6%)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HR 0.92 (95% CI 0.63-1.35)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460470"/>
                  </a:ext>
                </a:extLst>
              </a:tr>
              <a:tr h="176117"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  <a:sym typeface="Symbol" pitchFamily="2" charset="2"/>
                        </a:rPr>
                        <a:t></a:t>
                      </a:r>
                      <a:r>
                        <a:rPr lang="en-CA" sz="1000" kern="0" dirty="0">
                          <a:effectLst/>
                        </a:rPr>
                        <a:t>3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40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21 (52.5%)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000" kern="0" dirty="0">
                          <a:effectLst/>
                        </a:rPr>
                        <a:t>HR 0.76 (95% CI 0.52-1.12)</a:t>
                      </a:r>
                      <a:endParaRPr lang="en-CA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90459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150288F-E963-400C-3DC6-3F53BC4B395E}"/>
              </a:ext>
            </a:extLst>
          </p:cNvPr>
          <p:cNvSpPr txBox="1"/>
          <p:nvPr/>
        </p:nvSpPr>
        <p:spPr>
          <a:xfrm>
            <a:off x="193853" y="90487"/>
            <a:ext cx="277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Figure 5.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7E5491-5453-2668-5B81-AE27B8C0C28C}"/>
              </a:ext>
            </a:extLst>
          </p:cNvPr>
          <p:cNvSpPr txBox="1"/>
          <p:nvPr/>
        </p:nvSpPr>
        <p:spPr>
          <a:xfrm>
            <a:off x="1712976" y="5751682"/>
            <a:ext cx="8766048" cy="1119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2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5. Kaplan-Meier curve for number of strategies performed.</a:t>
            </a:r>
            <a:endParaRPr lang="en-IT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Kaplan-Meier survival curve illustrating the probability of atrial-arrhythmia-free survival over a 24-month follow-up period for patients with durably isolated pulmonary veins undergoing different numbers of ablation strategies during repeat ablation.</a:t>
            </a:r>
            <a:endParaRPr lang="en-IT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T" sz="1200" dirty="0"/>
          </a:p>
        </p:txBody>
      </p:sp>
    </p:spTree>
    <p:extLst>
      <p:ext uri="{BB962C8B-B14F-4D97-AF65-F5344CB8AC3E}">
        <p14:creationId xmlns:p14="http://schemas.microsoft.com/office/powerpoint/2010/main" val="2053246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653D18-883A-E5BC-C8FD-4D1FFBC54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312" y="459819"/>
            <a:ext cx="6006104" cy="46650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F85C43-5C84-A98A-79FA-906696B431CB}"/>
              </a:ext>
            </a:extLst>
          </p:cNvPr>
          <p:cNvSpPr txBox="1"/>
          <p:nvPr/>
        </p:nvSpPr>
        <p:spPr>
          <a:xfrm>
            <a:off x="193853" y="90487"/>
            <a:ext cx="277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Figure 6.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C03711-F8C7-EAC3-81B0-0883467944A9}"/>
              </a:ext>
            </a:extLst>
          </p:cNvPr>
          <p:cNvSpPr txBox="1"/>
          <p:nvPr/>
        </p:nvSpPr>
        <p:spPr>
          <a:xfrm>
            <a:off x="1712976" y="5332784"/>
            <a:ext cx="8766048" cy="818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2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Figure 6. Forest plot for predictors of AF recurrence</a:t>
            </a:r>
            <a:endParaRPr lang="en-IT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2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Forest plot displaying the outcomes of a multivariate Cox regression analysis, comparing the hazard ratios (HR) for recurrence of atrial fibrillation between different factors, adjusted for ablation strategy.</a:t>
            </a:r>
            <a:endParaRPr lang="en-IT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673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8A84F-F493-9E91-ED80-91840D705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-14058"/>
            <a:ext cx="10515600" cy="1325563"/>
          </a:xfrm>
        </p:spPr>
        <p:txBody>
          <a:bodyPr/>
          <a:lstStyle/>
          <a:p>
            <a:r>
              <a:rPr lang="nl-NL" dirty="0"/>
              <a:t>VISUAL ABSTRACT</a:t>
            </a:r>
          </a:p>
        </p:txBody>
      </p:sp>
      <p:pic>
        <p:nvPicPr>
          <p:cNvPr id="6" name="Picture 5" descr="A colorful pie chart with text&#10;&#10;Description automatically generated">
            <a:extLst>
              <a:ext uri="{FF2B5EF4-FFF2-40B4-BE49-F238E27FC236}">
                <a16:creationId xmlns:a16="http://schemas.microsoft.com/office/drawing/2014/main" id="{E462DFEE-7654-0FB7-1ADA-CB7B8EB190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264" y="1456267"/>
            <a:ext cx="5897648" cy="4422994"/>
          </a:xfrm>
          <a:prstGeom prst="rect">
            <a:avLst/>
          </a:prstGeom>
        </p:spPr>
      </p:pic>
      <p:pic>
        <p:nvPicPr>
          <p:cNvPr id="4" name="Picture 3" descr="A diagram of different types of tubes&#10;&#10;Description automatically generated">
            <a:extLst>
              <a:ext uri="{FF2B5EF4-FFF2-40B4-BE49-F238E27FC236}">
                <a16:creationId xmlns:a16="http://schemas.microsoft.com/office/drawing/2014/main" id="{947D0E73-D231-7847-C9B7-575149518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719" y="978739"/>
            <a:ext cx="4337545" cy="576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446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Words>613</Words>
  <Application>Microsoft Macintosh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VISUAL ABSTRACT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Magni</dc:creator>
  <cp:lastModifiedBy>Magni, FT (thorax)</cp:lastModifiedBy>
  <cp:revision>20</cp:revision>
  <dcterms:created xsi:type="dcterms:W3CDTF">2024-05-02T11:35:10Z</dcterms:created>
  <dcterms:modified xsi:type="dcterms:W3CDTF">2024-12-16T11:23:14Z</dcterms:modified>
</cp:coreProperties>
</file>