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1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852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18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575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696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88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5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125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3330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144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0372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0062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77319-C1F3-4B6D-9B39-34878A5A671B}" type="datetimeFigureOut">
              <a:rPr lang="de-AT" smtClean="0"/>
              <a:t>09.12.2024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35FB7-64DE-418D-B6B3-00641FD60F5B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609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/>
          <p:nvPr/>
        </p:nvGrpSpPr>
        <p:grpSpPr>
          <a:xfrm>
            <a:off x="683568" y="1439410"/>
            <a:ext cx="8030309" cy="4536504"/>
            <a:chOff x="683568" y="1439410"/>
            <a:chExt cx="8030309" cy="4536504"/>
          </a:xfrm>
        </p:grpSpPr>
        <p:sp>
          <p:nvSpPr>
            <p:cNvPr id="33" name="Rechteck 32"/>
            <p:cNvSpPr/>
            <p:nvPr/>
          </p:nvSpPr>
          <p:spPr>
            <a:xfrm>
              <a:off x="686951" y="4572249"/>
              <a:ext cx="7992888" cy="140166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32" name="Rechteck 31"/>
            <p:cNvSpPr/>
            <p:nvPr/>
          </p:nvSpPr>
          <p:spPr>
            <a:xfrm>
              <a:off x="686951" y="3210840"/>
              <a:ext cx="7992888" cy="136049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1" name="Rechteck 30"/>
            <p:cNvSpPr/>
            <p:nvPr/>
          </p:nvSpPr>
          <p:spPr>
            <a:xfrm>
              <a:off x="683568" y="1988840"/>
              <a:ext cx="7996271" cy="122413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3" name="Gerade Verbindung 2"/>
            <p:cNvCxnSpPr/>
            <p:nvPr/>
          </p:nvCxnSpPr>
          <p:spPr>
            <a:xfrm flipV="1">
              <a:off x="686951" y="1988840"/>
              <a:ext cx="7992888" cy="42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5"/>
            <p:cNvCxnSpPr/>
            <p:nvPr/>
          </p:nvCxnSpPr>
          <p:spPr>
            <a:xfrm>
              <a:off x="686951" y="3210840"/>
              <a:ext cx="604867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/>
            <p:cNvCxnSpPr/>
            <p:nvPr/>
          </p:nvCxnSpPr>
          <p:spPr>
            <a:xfrm>
              <a:off x="686951" y="4572250"/>
              <a:ext cx="604867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686951" y="5971475"/>
              <a:ext cx="7992887" cy="44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/>
          </p:nvCxnSpPr>
          <p:spPr>
            <a:xfrm flipH="1">
              <a:off x="683569" y="1484784"/>
              <a:ext cx="3382" cy="43116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/>
          </p:nvCxnSpPr>
          <p:spPr>
            <a:xfrm>
              <a:off x="2487152" y="1484784"/>
              <a:ext cx="1" cy="4486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/>
          </p:nvCxnSpPr>
          <p:spPr>
            <a:xfrm>
              <a:off x="6735622" y="1484784"/>
              <a:ext cx="0" cy="4486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/>
            <p:cNvSpPr txBox="1"/>
            <p:nvPr/>
          </p:nvSpPr>
          <p:spPr>
            <a:xfrm>
              <a:off x="4500695" y="1439410"/>
              <a:ext cx="22349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b="1" dirty="0" smtClean="0"/>
                <a:t>Imaging </a:t>
              </a:r>
              <a:r>
                <a:rPr lang="de-AT" sz="1600" b="1" dirty="0" err="1" smtClean="0"/>
                <a:t>techniques</a:t>
              </a:r>
              <a:endParaRPr lang="de-AT" sz="1600" b="1" dirty="0" smtClean="0"/>
            </a:p>
            <a:p>
              <a:pPr algn="ctr"/>
              <a:r>
                <a:rPr lang="de-AT" sz="1600" b="1" dirty="0" err="1"/>
                <a:t>a</a:t>
              </a:r>
              <a:r>
                <a:rPr lang="de-AT" sz="1600" b="1" dirty="0" err="1" smtClean="0"/>
                <a:t>s</a:t>
              </a:r>
              <a:r>
                <a:rPr lang="de-AT" sz="1600" b="1" dirty="0" smtClean="0"/>
                <a:t> </a:t>
              </a:r>
              <a:r>
                <a:rPr lang="de-AT" sz="1600" b="1" dirty="0" err="1" smtClean="0"/>
                <a:t>example</a:t>
              </a:r>
              <a:endParaRPr lang="de-AT" sz="1600" b="1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86951" y="1439410"/>
              <a:ext cx="18135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b="1" dirty="0" smtClean="0"/>
                <a:t>Forms </a:t>
              </a:r>
              <a:r>
                <a:rPr lang="de-AT" sz="1600" b="1" dirty="0" err="1" smtClean="0"/>
                <a:t>of</a:t>
              </a:r>
              <a:r>
                <a:rPr lang="de-AT" sz="1600" b="1" dirty="0" smtClean="0"/>
                <a:t> </a:t>
              </a:r>
              <a:r>
                <a:rPr lang="de-AT" sz="1600" b="1" dirty="0" err="1" smtClean="0"/>
                <a:t>interdisciplinarity</a:t>
              </a:r>
              <a:endParaRPr lang="de-AT" sz="1600" b="1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695760" y="1972411"/>
              <a:ext cx="190146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 err="1" smtClean="0">
                  <a:solidFill>
                    <a:srgbClr val="7030A0"/>
                  </a:solidFill>
                </a:rPr>
                <a:t>Methodological</a:t>
              </a:r>
              <a:endParaRPr lang="de-AT" sz="1400" b="1" dirty="0" smtClean="0">
                <a:solidFill>
                  <a:srgbClr val="7030A0"/>
                </a:solidFill>
              </a:endParaRPr>
            </a:p>
            <a:p>
              <a:r>
                <a:rPr lang="de-AT" sz="1400" b="1" dirty="0" err="1" smtClean="0">
                  <a:solidFill>
                    <a:srgbClr val="7030A0"/>
                  </a:solidFill>
                </a:rPr>
                <a:t>interdisciplinarity</a:t>
              </a:r>
              <a:endParaRPr lang="de-AT" sz="1400" b="1" dirty="0" smtClean="0">
                <a:solidFill>
                  <a:srgbClr val="7030A0"/>
                </a:solidFill>
              </a:endParaRPr>
            </a:p>
            <a:p>
              <a:r>
                <a:rPr lang="de-AT" sz="1200" dirty="0" smtClean="0">
                  <a:solidFill>
                    <a:srgbClr val="7030A0"/>
                  </a:solidFill>
                </a:rPr>
                <a:t>(</a:t>
              </a:r>
              <a:r>
                <a:rPr lang="de-AT" sz="1200" dirty="0" err="1" smtClean="0"/>
                <a:t>technical</a:t>
              </a:r>
              <a:r>
                <a:rPr lang="de-AT" sz="1200" dirty="0" smtClean="0">
                  <a:solidFill>
                    <a:srgbClr val="7030A0"/>
                  </a:solidFill>
                </a:rPr>
                <a:t> </a:t>
              </a:r>
              <a:r>
                <a:rPr lang="en-US" sz="1200" dirty="0" err="1" smtClean="0"/>
                <a:t>interdisciplinarity</a:t>
              </a:r>
              <a:r>
                <a:rPr lang="en-US" sz="1200" dirty="0" smtClean="0"/>
                <a:t>)</a:t>
              </a:r>
              <a:endParaRPr lang="de-AT" sz="1200" dirty="0">
                <a:solidFill>
                  <a:srgbClr val="7030A0"/>
                </a:solidFill>
              </a:endParaRP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696440" y="3186342"/>
              <a:ext cx="190146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7030A0"/>
                  </a:solidFill>
                </a:rPr>
                <a:t>Empirical interdisciplinary </a:t>
              </a:r>
              <a:r>
                <a:rPr lang="en-US" sz="1200" dirty="0" smtClean="0"/>
                <a:t>(Research </a:t>
              </a:r>
              <a:r>
                <a:rPr lang="en-US" sz="1200" dirty="0"/>
                <a:t>question driven </a:t>
              </a:r>
              <a:r>
                <a:rPr lang="en-US" sz="1200" dirty="0" err="1" smtClean="0"/>
                <a:t>interdisciplinarity</a:t>
              </a:r>
              <a:r>
                <a:rPr lang="en-US" sz="1200" dirty="0" smtClean="0"/>
                <a:t>)</a:t>
              </a:r>
              <a:endParaRPr lang="de-AT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696223" y="4588916"/>
              <a:ext cx="190146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400" b="1" dirty="0" err="1" smtClean="0">
                  <a:solidFill>
                    <a:srgbClr val="7030A0"/>
                  </a:solidFill>
                </a:rPr>
                <a:t>Conceptual</a:t>
              </a:r>
              <a:r>
                <a:rPr lang="de-AT" sz="1400" b="1" dirty="0" smtClean="0">
                  <a:solidFill>
                    <a:srgbClr val="7030A0"/>
                  </a:solidFill>
                </a:rPr>
                <a:t>  </a:t>
              </a:r>
              <a:r>
                <a:rPr lang="de-AT" sz="1400" b="1" dirty="0" err="1" smtClean="0">
                  <a:solidFill>
                    <a:srgbClr val="7030A0"/>
                  </a:solidFill>
                </a:rPr>
                <a:t>interdisciplinarity</a:t>
              </a:r>
              <a:endParaRPr lang="de-AT" sz="1400" b="1" dirty="0" smtClean="0">
                <a:solidFill>
                  <a:srgbClr val="7030A0"/>
                </a:solidFill>
              </a:endParaRPr>
            </a:p>
            <a:p>
              <a:r>
                <a:rPr lang="en-US" sz="1200" dirty="0" smtClean="0"/>
                <a:t>(theoretical </a:t>
              </a:r>
              <a:r>
                <a:rPr lang="en-US" sz="1200" dirty="0" err="1" smtClean="0"/>
                <a:t>interdisciplinarity</a:t>
              </a:r>
              <a:r>
                <a:rPr lang="en-US" sz="1200" dirty="0" smtClean="0"/>
                <a:t>)</a:t>
              </a:r>
              <a:endParaRPr lang="de-AT" sz="1200" dirty="0">
                <a:solidFill>
                  <a:srgbClr val="7030A0"/>
                </a:solidFill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4527191" y="1972411"/>
              <a:ext cx="22804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i="1" dirty="0" smtClean="0"/>
                <a:t>New </a:t>
              </a:r>
              <a:r>
                <a:rPr lang="de-AT" sz="1200" i="1" dirty="0" err="1" smtClean="0"/>
                <a:t>establishment</a:t>
              </a:r>
              <a:r>
                <a:rPr lang="de-AT" sz="1200" i="1" dirty="0" smtClean="0"/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200" dirty="0" smtClean="0"/>
                <a:t>Development </a:t>
              </a:r>
              <a:r>
                <a:rPr lang="de-AT" sz="1200" dirty="0" err="1" smtClean="0"/>
                <a:t>of</a:t>
              </a:r>
              <a:r>
                <a:rPr lang="de-AT" sz="1200" dirty="0" smtClean="0"/>
                <a:t> MRI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200" dirty="0"/>
                <a:t>Development </a:t>
              </a:r>
              <a:r>
                <a:rPr lang="de-AT" sz="1200" dirty="0" err="1"/>
                <a:t>of</a:t>
              </a:r>
              <a:r>
                <a:rPr lang="de-AT" sz="1200" dirty="0"/>
                <a:t> </a:t>
              </a:r>
              <a:r>
                <a:rPr lang="de-AT" sz="1200" dirty="0" err="1"/>
                <a:t>f</a:t>
              </a:r>
              <a:r>
                <a:rPr lang="de-AT" sz="1200" dirty="0" err="1" smtClean="0"/>
                <a:t>unctional</a:t>
              </a:r>
              <a:r>
                <a:rPr lang="de-AT" sz="1200" dirty="0" smtClean="0"/>
                <a:t> MRI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200" dirty="0" smtClean="0"/>
                <a:t>Validation </a:t>
              </a:r>
              <a:r>
                <a:rPr lang="de-AT" sz="1200" dirty="0" err="1" smtClean="0"/>
                <a:t>of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the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methods</a:t>
              </a:r>
              <a:endParaRPr lang="de-AT" sz="1200" dirty="0" smtClean="0"/>
            </a:p>
          </p:txBody>
        </p:sp>
        <p:cxnSp>
          <p:nvCxnSpPr>
            <p:cNvPr id="29" name="Gerade Verbindung 28"/>
            <p:cNvCxnSpPr/>
            <p:nvPr/>
          </p:nvCxnSpPr>
          <p:spPr>
            <a:xfrm flipH="1">
              <a:off x="4500695" y="1484784"/>
              <a:ext cx="2680" cy="44866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/>
            <p:cNvSpPr txBox="1"/>
            <p:nvPr/>
          </p:nvSpPr>
          <p:spPr>
            <a:xfrm>
              <a:off x="2487152" y="1685631"/>
              <a:ext cx="20135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b="1" dirty="0" smtClean="0"/>
                <a:t>Description</a:t>
              </a:r>
              <a:endParaRPr lang="de-AT" sz="1600" b="1" dirty="0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2478644" y="4588916"/>
              <a:ext cx="204004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progress </a:t>
              </a:r>
              <a:r>
                <a:rPr lang="en-US" sz="1200" dirty="0"/>
                <a:t>in </a:t>
              </a:r>
              <a:r>
                <a:rPr lang="en-US" sz="1200" dirty="0" smtClean="0"/>
                <a:t>conceptual understanding </a:t>
              </a:r>
              <a:r>
                <a:rPr lang="en-US" sz="1200" dirty="0"/>
                <a:t>of the research </a:t>
              </a:r>
              <a:r>
                <a:rPr lang="en-US" sz="1200" dirty="0" smtClean="0"/>
                <a:t>question and of methodological assumptions </a:t>
              </a:r>
              <a:r>
                <a:rPr lang="en-US" sz="1200" dirty="0"/>
                <a:t>occurs at the interphase requiring different </a:t>
              </a:r>
              <a:r>
                <a:rPr lang="en-US" sz="1200" dirty="0" smtClean="0"/>
                <a:t>contributions </a:t>
              </a:r>
              <a:endParaRPr lang="de-AT" sz="1200" dirty="0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4527191" y="4588916"/>
              <a:ext cx="223194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i="1" dirty="0" smtClean="0"/>
                <a:t>New </a:t>
              </a:r>
              <a:r>
                <a:rPr lang="de-AT" sz="1200" i="1" dirty="0" err="1"/>
                <a:t>q</a:t>
              </a:r>
              <a:r>
                <a:rPr lang="de-AT" sz="1200" i="1" dirty="0" err="1" smtClean="0"/>
                <a:t>uestions</a:t>
              </a:r>
              <a:r>
                <a:rPr lang="de-AT" sz="1200" i="1" dirty="0" smtClean="0"/>
                <a:t>: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de-AT" sz="1200" dirty="0" err="1" smtClean="0"/>
                <a:t>What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is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the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relation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between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signal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and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brain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activity</a:t>
              </a:r>
              <a:r>
                <a:rPr lang="de-AT" sz="1200" dirty="0" smtClean="0"/>
                <a:t> in </a:t>
              </a:r>
              <a:r>
                <a:rPr lang="de-AT" sz="1200" dirty="0" err="1" smtClean="0"/>
                <a:t>fMRI</a:t>
              </a:r>
              <a:r>
                <a:rPr lang="de-AT" sz="1200" dirty="0"/>
                <a:t> </a:t>
              </a:r>
              <a:r>
                <a:rPr lang="de-AT" sz="1200" dirty="0" smtClean="0"/>
                <a:t>(e.g. BOLD)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de-AT" sz="1200" dirty="0" err="1" smtClean="0"/>
                <a:t>Localized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or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equipotential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depiction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of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the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brain</a:t>
              </a:r>
              <a:r>
                <a:rPr lang="de-AT" sz="1200" dirty="0" smtClean="0"/>
                <a:t> (</a:t>
              </a:r>
              <a:r>
                <a:rPr lang="de-AT" sz="1200" dirty="0" err="1"/>
                <a:t>m</a:t>
              </a:r>
              <a:r>
                <a:rPr lang="de-AT" sz="1200" dirty="0" err="1" smtClean="0"/>
                <a:t>odularity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of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the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mind</a:t>
              </a:r>
              <a:r>
                <a:rPr lang="de-AT" sz="1200" dirty="0" smtClean="0"/>
                <a:t>)</a:t>
              </a:r>
              <a:endParaRPr lang="de-AT" sz="1200" dirty="0"/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501869" y="3186342"/>
              <a:ext cx="22804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200" i="1" dirty="0" smtClean="0"/>
                <a:t>New </a:t>
              </a:r>
              <a:r>
                <a:rPr lang="de-AT" sz="1200" i="1" dirty="0" err="1" smtClean="0"/>
                <a:t>applications</a:t>
              </a:r>
              <a:r>
                <a:rPr lang="de-AT" sz="1200" i="1" dirty="0" smtClean="0"/>
                <a:t>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200" dirty="0" err="1" smtClean="0"/>
                <a:t>fMRI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for</a:t>
              </a:r>
              <a:r>
                <a:rPr lang="de-AT" sz="1200" dirty="0" smtClean="0"/>
                <a:t> different </a:t>
              </a:r>
              <a:r>
                <a:rPr lang="de-AT" sz="1200" dirty="0" err="1" smtClean="0"/>
                <a:t>applications</a:t>
              </a:r>
              <a:r>
                <a:rPr lang="de-AT" sz="1200" dirty="0" smtClean="0"/>
                <a:t> </a:t>
              </a:r>
              <a:r>
                <a:rPr lang="de-AT" sz="1200" dirty="0" smtClean="0"/>
                <a:t>(</a:t>
              </a:r>
              <a:r>
                <a:rPr lang="de-AT" sz="1200" dirty="0" err="1" smtClean="0"/>
                <a:t>medicine</a:t>
              </a:r>
              <a:r>
                <a:rPr lang="de-AT" sz="1200" dirty="0" smtClean="0"/>
                <a:t>)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sz="1200" dirty="0" err="1" smtClean="0"/>
                <a:t>CogSci</a:t>
              </a:r>
              <a:r>
                <a:rPr lang="de-AT" sz="1200" dirty="0" smtClean="0"/>
                <a:t> &amp; Imaging: NCC (</a:t>
              </a:r>
              <a:r>
                <a:rPr lang="de-AT" sz="1200" dirty="0" err="1" smtClean="0"/>
                <a:t>neural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correlates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of</a:t>
              </a:r>
              <a:r>
                <a:rPr lang="de-AT" sz="1200" dirty="0" smtClean="0"/>
                <a:t> </a:t>
              </a:r>
              <a:r>
                <a:rPr lang="de-AT" sz="1200" dirty="0" err="1" smtClean="0"/>
                <a:t>consciousness</a:t>
              </a:r>
              <a:r>
                <a:rPr lang="de-AT" sz="1200" dirty="0" smtClean="0"/>
                <a:t>) </a:t>
              </a: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2524133" y="1972411"/>
              <a:ext cx="19779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different methodological </a:t>
              </a:r>
              <a:r>
                <a:rPr lang="en-US" sz="1200" dirty="0"/>
                <a:t>approaches are combined in a novel, integrated manner, rather than being </a:t>
              </a:r>
              <a:r>
                <a:rPr lang="en-US" sz="1200" dirty="0" smtClean="0"/>
                <a:t>juxtaposed</a:t>
              </a:r>
              <a:endParaRPr lang="de-AT" sz="1200" dirty="0"/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500461" y="3186342"/>
              <a:ext cx="200023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research questions are </a:t>
              </a:r>
              <a:r>
                <a:rPr lang="en-US" sz="1200" dirty="0"/>
                <a:t>approached from </a:t>
              </a:r>
              <a:r>
                <a:rPr lang="en-US" sz="1200" dirty="0" smtClean="0"/>
                <a:t>(all) </a:t>
              </a:r>
              <a:r>
                <a:rPr lang="en-US" sz="1200" dirty="0"/>
                <a:t>disciplines involved, and progress in understanding occurs</a:t>
              </a:r>
              <a:r>
                <a:rPr lang="fr-FR" sz="1200" dirty="0"/>
                <a:t> </a:t>
              </a:r>
              <a:r>
                <a:rPr lang="en-US" sz="1200" dirty="0" smtClean="0"/>
                <a:t>at </a:t>
              </a:r>
              <a:r>
                <a:rPr lang="en-US" sz="1200" dirty="0"/>
                <a:t>the interphase requiring different </a:t>
              </a:r>
              <a:r>
                <a:rPr lang="en-US" sz="1200" dirty="0" smtClean="0"/>
                <a:t>contributions</a:t>
              </a:r>
              <a:endParaRPr lang="de-AT" sz="1200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750629" y="1685631"/>
              <a:ext cx="19292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b="1" dirty="0" err="1" smtClean="0"/>
                <a:t>Contributors</a:t>
              </a:r>
              <a:endParaRPr lang="de-AT" sz="1600" b="1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744339" y="1972411"/>
              <a:ext cx="196953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/>
                <a:t>MRI</a:t>
              </a:r>
              <a:r>
                <a:rPr lang="en-US" sz="1200" dirty="0" smtClean="0"/>
                <a:t>: physicists</a:t>
              </a:r>
              <a:r>
                <a:rPr lang="en-US" sz="1200" dirty="0"/>
                <a:t>, chemists, engineers, and </a:t>
              </a:r>
              <a:r>
                <a:rPr lang="en-US" sz="1200" dirty="0" smtClean="0"/>
                <a:t>physicians;</a:t>
              </a:r>
            </a:p>
            <a:p>
              <a:r>
                <a:rPr lang="en-US" sz="1200" i="1" dirty="0" smtClean="0"/>
                <a:t>Functional MRI</a:t>
              </a:r>
              <a:r>
                <a:rPr lang="en-US" sz="1200" dirty="0" smtClean="0"/>
                <a:t>: </a:t>
              </a:r>
              <a:r>
                <a:rPr lang="en-US" sz="1200" dirty="0" smtClean="0"/>
                <a:t>cognitive scientists</a:t>
              </a:r>
              <a:r>
                <a:rPr lang="en-US" sz="1200" dirty="0" smtClean="0"/>
                <a:t>, </a:t>
              </a:r>
              <a:r>
                <a:rPr lang="en-US" sz="1200" dirty="0" smtClean="0"/>
                <a:t>engineers</a:t>
              </a:r>
              <a:r>
                <a:rPr lang="en-US" sz="1200" dirty="0"/>
                <a:t>, </a:t>
              </a:r>
              <a:r>
                <a:rPr lang="en-US" sz="1200" dirty="0" smtClean="0"/>
                <a:t>neurologists, psychologists</a:t>
              </a:r>
              <a:r>
                <a:rPr lang="en-US" sz="1200" dirty="0" smtClean="0"/>
                <a:t> and</a:t>
              </a:r>
              <a:r>
                <a:rPr lang="en-US" sz="1200" dirty="0" smtClean="0"/>
                <a:t>, </a:t>
              </a:r>
              <a:r>
                <a:rPr lang="en-US" sz="1200" dirty="0"/>
                <a:t>radiologists</a:t>
              </a:r>
              <a:endParaRPr lang="de-AT" sz="1200" dirty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744339" y="3186342"/>
              <a:ext cx="19695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Neurologists</a:t>
              </a:r>
              <a:r>
                <a:rPr lang="en-US" sz="1200" dirty="0" smtClean="0"/>
                <a:t>, neuroscientists</a:t>
              </a:r>
              <a:r>
                <a:rPr lang="en-US" sz="1200" dirty="0" smtClean="0"/>
                <a:t>, </a:t>
              </a:r>
            </a:p>
            <a:p>
              <a:r>
                <a:rPr lang="en-US" sz="1200" dirty="0" smtClean="0"/>
                <a:t>cognitive scientists, </a:t>
              </a:r>
              <a:r>
                <a:rPr lang="en-US" sz="1200" dirty="0" smtClean="0"/>
                <a:t>psychiatrists and psychologists </a:t>
              </a:r>
              <a:endParaRPr lang="en-US" sz="1200" dirty="0" smtClean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744339" y="4588916"/>
              <a:ext cx="19695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Cognitive </a:t>
              </a:r>
              <a:r>
                <a:rPr lang="en-US" sz="1200" dirty="0"/>
                <a:t>scientists, </a:t>
              </a:r>
              <a:r>
                <a:rPr lang="en-US" sz="1200" dirty="0" smtClean="0"/>
                <a:t>neuroscientists</a:t>
              </a:r>
              <a:r>
                <a:rPr lang="en-US" sz="1200" dirty="0" smtClean="0"/>
                <a:t>, </a:t>
              </a:r>
            </a:p>
            <a:p>
              <a:r>
                <a:rPr lang="en-US" sz="1200" i="1" dirty="0" smtClean="0"/>
                <a:t>philosophers </a:t>
              </a:r>
              <a:r>
                <a:rPr lang="en-US" sz="1200" dirty="0"/>
                <a:t>and </a:t>
              </a:r>
              <a:r>
                <a:rPr lang="en-US" sz="1200" dirty="0" smtClean="0"/>
                <a:t>psychologists</a:t>
              </a:r>
              <a:endParaRPr lang="en-US" sz="1200" dirty="0" smtClean="0"/>
            </a:p>
          </p:txBody>
        </p:sp>
        <p:cxnSp>
          <p:nvCxnSpPr>
            <p:cNvPr id="40" name="Gerade Verbindung 39"/>
            <p:cNvCxnSpPr/>
            <p:nvPr/>
          </p:nvCxnSpPr>
          <p:spPr>
            <a:xfrm>
              <a:off x="8679838" y="1484784"/>
              <a:ext cx="1" cy="43160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>
              <a:off x="686951" y="1484784"/>
              <a:ext cx="799288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feld 47"/>
          <p:cNvSpPr txBox="1"/>
          <p:nvPr/>
        </p:nvSpPr>
        <p:spPr>
          <a:xfrm>
            <a:off x="611560" y="908720"/>
            <a:ext cx="4416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smtClean="0"/>
              <a:t>Table 1: Different </a:t>
            </a:r>
            <a:r>
              <a:rPr lang="de-AT" b="1" dirty="0" err="1" smtClean="0"/>
              <a:t>forms</a:t>
            </a:r>
            <a:r>
              <a:rPr lang="de-AT" b="1" dirty="0" smtClean="0"/>
              <a:t> </a:t>
            </a:r>
            <a:r>
              <a:rPr lang="de-AT" b="1" dirty="0" err="1" smtClean="0"/>
              <a:t>of</a:t>
            </a:r>
            <a:r>
              <a:rPr lang="de-AT" b="1" dirty="0" smtClean="0"/>
              <a:t> </a:t>
            </a:r>
            <a:r>
              <a:rPr lang="de-AT" b="1" dirty="0" err="1" smtClean="0"/>
              <a:t>interdisciplinarity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124410026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197</Words>
  <Application>Microsoft Office PowerPoint</Application>
  <PresentationFormat>Affichage à l'écran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Kunze</dc:creator>
  <cp:lastModifiedBy>jpkonsman</cp:lastModifiedBy>
  <cp:revision>24</cp:revision>
  <cp:lastPrinted>2023-10-10T15:18:19Z</cp:lastPrinted>
  <dcterms:created xsi:type="dcterms:W3CDTF">2023-09-25T07:41:10Z</dcterms:created>
  <dcterms:modified xsi:type="dcterms:W3CDTF">2024-12-09T15:52:52Z</dcterms:modified>
</cp:coreProperties>
</file>