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33EA-4C92-4334-842D-665DDCD7AFF6}" type="datetimeFigureOut">
              <a:rPr lang="en-IN" smtClean="0"/>
              <a:t>20-07-2024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2780-6AA7-4765-8FD9-22FAB8DD2F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82028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33EA-4C92-4334-842D-665DDCD7AFF6}" type="datetimeFigureOut">
              <a:rPr lang="en-IN" smtClean="0"/>
              <a:t>20-07-2024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2780-6AA7-4765-8FD9-22FAB8DD2F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46457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33EA-4C92-4334-842D-665DDCD7AFF6}" type="datetimeFigureOut">
              <a:rPr lang="en-IN" smtClean="0"/>
              <a:t>20-07-2024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2780-6AA7-4765-8FD9-22FAB8DD2F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23230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33EA-4C92-4334-842D-665DDCD7AFF6}" type="datetimeFigureOut">
              <a:rPr lang="en-IN" smtClean="0"/>
              <a:t>20-07-2024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2780-6AA7-4765-8FD9-22FAB8DD2F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7359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33EA-4C92-4334-842D-665DDCD7AFF6}" type="datetimeFigureOut">
              <a:rPr lang="en-IN" smtClean="0"/>
              <a:t>20-07-2024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2780-6AA7-4765-8FD9-22FAB8DD2F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69133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33EA-4C92-4334-842D-665DDCD7AFF6}" type="datetimeFigureOut">
              <a:rPr lang="en-IN" smtClean="0"/>
              <a:t>20-07-2024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2780-6AA7-4765-8FD9-22FAB8DD2F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70524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33EA-4C92-4334-842D-665DDCD7AFF6}" type="datetimeFigureOut">
              <a:rPr lang="en-IN" smtClean="0"/>
              <a:t>20-07-2024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2780-6AA7-4765-8FD9-22FAB8DD2F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5562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33EA-4C92-4334-842D-665DDCD7AFF6}" type="datetimeFigureOut">
              <a:rPr lang="en-IN" smtClean="0"/>
              <a:t>20-07-2024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2780-6AA7-4765-8FD9-22FAB8DD2F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31915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33EA-4C92-4334-842D-665DDCD7AFF6}" type="datetimeFigureOut">
              <a:rPr lang="en-IN" smtClean="0"/>
              <a:t>20-07-2024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2780-6AA7-4765-8FD9-22FAB8DD2F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57138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33EA-4C92-4334-842D-665DDCD7AFF6}" type="datetimeFigureOut">
              <a:rPr lang="en-IN" smtClean="0"/>
              <a:t>20-07-2024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2780-6AA7-4765-8FD9-22FAB8DD2F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90929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D33EA-4C92-4334-842D-665DDCD7AFF6}" type="datetimeFigureOut">
              <a:rPr lang="en-IN" smtClean="0"/>
              <a:t>20-07-2024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32780-6AA7-4765-8FD9-22FAB8DD2F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8153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D33EA-4C92-4334-842D-665DDCD7AFF6}" type="datetimeFigureOut">
              <a:rPr lang="en-IN" smtClean="0"/>
              <a:t>20-07-2024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32780-6AA7-4765-8FD9-22FAB8DD2F8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75815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CNS PNET cases</a:t>
            </a:r>
            <a:br>
              <a:rPr lang="en-US" dirty="0" smtClean="0"/>
            </a:b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6283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208599" y="0"/>
            <a:ext cx="7443887" cy="5622705"/>
            <a:chOff x="1208599" y="0"/>
            <a:chExt cx="7443887" cy="562270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8600" y="0"/>
              <a:ext cx="3721943" cy="281353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0543" y="0"/>
              <a:ext cx="3721943" cy="281353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664987" y="2357150"/>
              <a:ext cx="2809167" cy="37219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0542" y="2813539"/>
              <a:ext cx="3721943" cy="280916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289369" y="2304575"/>
              <a:ext cx="344577" cy="41569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A</a:t>
              </a:r>
              <a:endParaRPr lang="en-IN" sz="24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11312" y="2264057"/>
              <a:ext cx="357790" cy="4616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B</a:t>
              </a:r>
              <a:endParaRPr lang="en-IN" sz="24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89369" y="5036970"/>
              <a:ext cx="348172" cy="4616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C</a:t>
              </a:r>
              <a:endParaRPr lang="en-IN" sz="2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11312" y="4999162"/>
              <a:ext cx="378630" cy="4616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D</a:t>
              </a:r>
              <a:endParaRPr lang="en-IN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916121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408" y="2431317"/>
            <a:ext cx="10515600" cy="1325563"/>
          </a:xfrm>
        </p:spPr>
        <p:txBody>
          <a:bodyPr>
            <a:norm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en-US" sz="16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Microsection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shows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tumor cells arranged predominantly in sheets.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tumor cells are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medium-sized,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b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hyperchromatic nuclei, inconspicuous nucleoli and scant cytoplasm. Interspersed numerous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apoptotic bodies are seen [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&amp;E, 40X]. (B) On immunohistochemistry, tumor cells are positive for </a:t>
            </a:r>
            <a:r>
              <a:rPr lang="en-US" sz="16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Fli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(moderate nuclear staining). (C) Diffuse strong nuclear positivity is noted for NKX2.2 (D) Tumor cells are weakly positive for </a:t>
            </a:r>
            <a:r>
              <a:rPr lang="en-US" sz="16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synaptophysisn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N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078523" y="69337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Vishesh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Bind)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6708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191199" y="158262"/>
            <a:ext cx="7308639" cy="11368453"/>
            <a:chOff x="191199" y="158262"/>
            <a:chExt cx="7860894" cy="1262574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19" t="12307" r="13700" b="12180"/>
            <a:stretch/>
          </p:blipFill>
          <p:spPr>
            <a:xfrm>
              <a:off x="193430" y="158262"/>
              <a:ext cx="3928130" cy="315643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1560" y="158262"/>
              <a:ext cx="3930533" cy="315643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430" y="3314699"/>
              <a:ext cx="3943101" cy="315643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6532" y="3314699"/>
              <a:ext cx="3913392" cy="315643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973" y="6471137"/>
              <a:ext cx="3940558" cy="315643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6531" y="6471136"/>
              <a:ext cx="3913393" cy="315643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199" y="9627574"/>
              <a:ext cx="3945329" cy="315643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6530" y="9627573"/>
              <a:ext cx="3913394" cy="315643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360485" y="2707947"/>
              <a:ext cx="370614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A</a:t>
              </a:r>
              <a:endParaRPr lang="en-IN" sz="24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88615" y="2707946"/>
              <a:ext cx="357790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B</a:t>
              </a:r>
              <a:endParaRPr lang="en-IN" sz="24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0485" y="5864384"/>
              <a:ext cx="336685" cy="4616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C</a:t>
              </a:r>
              <a:endParaRPr lang="en-IN" sz="24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03586" y="5864382"/>
              <a:ext cx="342819" cy="4616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D</a:t>
              </a:r>
              <a:endParaRPr lang="en-IN" sz="24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61822" y="8935076"/>
              <a:ext cx="335348" cy="4616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E</a:t>
              </a:r>
              <a:endParaRPr lang="en-IN" sz="24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88615" y="8983414"/>
              <a:ext cx="325730" cy="4616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F</a:t>
              </a:r>
              <a:endParaRPr lang="en-IN" sz="24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0485" y="12076072"/>
              <a:ext cx="370614" cy="4616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G</a:t>
              </a:r>
              <a:endParaRPr lang="en-IN" sz="24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03586" y="12139850"/>
              <a:ext cx="370614" cy="4616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H</a:t>
              </a:r>
              <a:endParaRPr lang="en-IN" sz="2400" b="1" dirty="0"/>
            </a:p>
          </p:txBody>
        </p:sp>
        <p:sp>
          <p:nvSpPr>
            <p:cNvPr id="18" name="Right Arrow 17"/>
            <p:cNvSpPr/>
            <p:nvPr/>
          </p:nvSpPr>
          <p:spPr>
            <a:xfrm>
              <a:off x="800100" y="2391508"/>
              <a:ext cx="298939" cy="202223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" name="Right Arrow 18"/>
            <p:cNvSpPr/>
            <p:nvPr/>
          </p:nvSpPr>
          <p:spPr>
            <a:xfrm>
              <a:off x="2465227" y="2189285"/>
              <a:ext cx="298939" cy="202223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731099" y="1626578"/>
              <a:ext cx="298939" cy="202223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" name="Right Arrow 20"/>
            <p:cNvSpPr/>
            <p:nvPr/>
          </p:nvSpPr>
          <p:spPr>
            <a:xfrm>
              <a:off x="1464593" y="1282212"/>
              <a:ext cx="298939" cy="202223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428235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484" y="2510448"/>
            <a:ext cx="10600593" cy="1639521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2 (A)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Microsection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shows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tumor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 arranged in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cords, nests,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trabeculae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rosette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(arrows) pattern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tumor is composed of round to elongated cells with moderate nuclear pleomorphism and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brisk mitosis,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[H&amp;E, 40X].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(B) Stroma is predominantly sclerotic. Focal tumor cells show moderate to abundant clear cytoplasm,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[H&amp;E, 40X].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(C) On immunohistochemistry, Pan-CK is diffusely positive in the tumor cells. (D) Tumor cells show patchy positivity for EMA. (E) Diffuse membranous positivity is seen for CD99. (F) NKX2.2 is positive. (G)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Fli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 show strong nuclear positivity. (H) Tumor cells show patchy positivity for CK7.</a:t>
            </a: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078523" y="69337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(Sandhya </a:t>
            </a:r>
            <a:r>
              <a:rPr lang="en-US" sz="16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Verma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93338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243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CNS PNET cases </vt:lpstr>
      <vt:lpstr>PowerPoint Presentation</vt:lpstr>
      <vt:lpstr>Figure 1 (A) Microsection shows tumor cells arranged predominantly in sheets. The tumor cells are medium-sized, with hyperchromatic nuclei, inconspicuous nucleoli and scant cytoplasm. Interspersed numerous apoptotic bodies are seen [H&amp;E, 40X]. (B) On immunohistochemistry, tumor cells are positive for Fli 1 (moderate nuclear staining). (C) Diffuse strong nuclear positivity is noted for NKX2.2 (D) Tumor cells are weakly positive for synaptophysisn.</vt:lpstr>
      <vt:lpstr>PowerPoint Presentation</vt:lpstr>
      <vt:lpstr>Figure 2 (A) Microsection shows tumor cells arranged in cords, nests, trabeculae and rosette (arrows) pattern. The tumor is composed of round to elongated cells with moderate nuclear pleomorphism and brisk mitosis, [H&amp;E, 40X]. (B) Stroma is predominantly sclerotic. Focal tumor cells show moderate to abundant clear cytoplasm, [H&amp;E, 40X]. (C) On immunohistochemistry, Pan-CK is diffusely positive in the tumor cells. (D) Tumor cells show patchy positivity for EMA. (E) Diffuse membranous positivity is seen for CD99. (F) NKX2.2 is positive. (G) Fli 1 show strong nuclear positivity. (H) Tumor cells show patchy positivity for CK7.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IPSITA DHAL</dc:creator>
  <cp:lastModifiedBy>DR. IPSITA DHAL</cp:lastModifiedBy>
  <cp:revision>18</cp:revision>
  <dcterms:created xsi:type="dcterms:W3CDTF">2024-07-20T03:40:07Z</dcterms:created>
  <dcterms:modified xsi:type="dcterms:W3CDTF">2024-07-20T06:31:36Z</dcterms:modified>
</cp:coreProperties>
</file>