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78"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666"/>
    <p:restoredTop sz="78519"/>
  </p:normalViewPr>
  <p:slideViewPr>
    <p:cSldViewPr snapToGrid="0">
      <p:cViewPr varScale="1">
        <p:scale>
          <a:sx n="87" d="100"/>
          <a:sy n="87" d="100"/>
        </p:scale>
        <p:origin x="75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B80348-66B9-5246-92CE-5B57B14356AA}" type="datetimeFigureOut">
              <a:rPr kumimoji="1" lang="ja-JP" altLang="en-US" smtClean="0"/>
              <a:t>2023/10/3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A34390-4FD9-BC49-823D-030AD51DAD5B}" type="slidenum">
              <a:rPr kumimoji="1" lang="ja-JP" altLang="en-US" smtClean="0"/>
              <a:t>‹#›</a:t>
            </a:fld>
            <a:endParaRPr kumimoji="1" lang="ja-JP" altLang="en-US"/>
          </a:p>
        </p:txBody>
      </p:sp>
    </p:spTree>
    <p:extLst>
      <p:ext uri="{BB962C8B-B14F-4D97-AF65-F5344CB8AC3E}">
        <p14:creationId xmlns:p14="http://schemas.microsoft.com/office/powerpoint/2010/main" val="31674086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F0A34390-4FD9-BC49-823D-030AD51DAD5B}" type="slidenum">
              <a:rPr kumimoji="1" lang="ja-JP" altLang="en-US" smtClean="0"/>
              <a:t>1</a:t>
            </a:fld>
            <a:endParaRPr kumimoji="1" lang="ja-JP" altLang="en-US"/>
          </a:p>
        </p:txBody>
      </p:sp>
    </p:spTree>
    <p:extLst>
      <p:ext uri="{BB962C8B-B14F-4D97-AF65-F5344CB8AC3E}">
        <p14:creationId xmlns:p14="http://schemas.microsoft.com/office/powerpoint/2010/main" val="2830313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99A8FC-F859-C0FB-61CB-8E07E804377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EE7155C-B2A9-A17E-A91A-0A857FE434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54CF8CE-D52D-579B-BB16-EFFC7CA8B6AB}"/>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5DFBBD43-58EA-7598-BB83-8B2E4A20F1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D9BC698-DB26-0FAF-EEF3-79E384B2E6C5}"/>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44054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8453DB-60DE-A3A9-2EE8-828A9A9E25D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1C663EA-D2C8-41CF-9A4C-C89ACADB210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30B916C-74EB-8389-2995-4BD5481491E3}"/>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0FD2D090-D8EE-90AA-E8CB-6230B89E35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CFE2538-778F-C3CC-C1D5-BAD121AECFE1}"/>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766791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01E9814-BB8C-5684-06C5-2FCB911769F9}"/>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C44F907-ABD4-2671-7753-65DC81E564F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D20D66-A068-3E75-CEA9-AA8D5889F1FB}"/>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FF31CEEA-785D-041F-66B0-77B4734955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1A63F99-6D7A-38E2-3385-F697A8668A8B}"/>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096842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314287-CE85-5C22-3701-0318CEB0EE4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F42E231-6C40-4352-7D89-0EF87A12753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7EE7DD0-E134-DAA6-7D99-617D506EEF4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B82B7AC2-E06F-6A53-3794-C1FCDA48D7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05AA423-AC8F-2201-A797-16D7C93E1CCE}"/>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627970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73FAF3-CB45-7E77-ADBF-8750A19E43A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1B8EC77-2915-BB79-EB93-7A9A0028C4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27EDD44-AFC7-3A5C-716D-89125EF715F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1B9EC569-E4B6-2AE1-DE6F-A0A95F06AA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E95FD3F-E104-5B40-DAFB-AE045E01F057}"/>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76074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7984B9-CA34-3B08-ABE0-F01E0C7A832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6D936C-8792-C097-A35A-235CBD81712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385542A-9DAB-785A-CED1-0E4CBF5B510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BBFFEB0-A92B-D1E8-2FD0-13202042A6D9}"/>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6" name="フッター プレースホルダー 5">
            <a:extLst>
              <a:ext uri="{FF2B5EF4-FFF2-40B4-BE49-F238E27FC236}">
                <a16:creationId xmlns:a16="http://schemas.microsoft.com/office/drawing/2014/main" id="{290FBEC2-0A0E-D52E-02BF-45A1D2E2039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C6F5A9D-7F42-81D1-C9A6-9217F88F153A}"/>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546510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59DFE1-0790-4DB1-54FF-0FAF0C50237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86AC893-1A19-9E0B-65E7-7F69A1B51B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DD63FE0-AB87-CEF1-31B2-D7F3AC12D35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B075DBB-38FA-8B43-DA36-452AEAAEB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5975490-62E4-8261-3A47-D70E6E4C928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ADDAD32-B306-4A88-64A4-994B36C5BAC9}"/>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8" name="フッター プレースホルダー 7">
            <a:extLst>
              <a:ext uri="{FF2B5EF4-FFF2-40B4-BE49-F238E27FC236}">
                <a16:creationId xmlns:a16="http://schemas.microsoft.com/office/drawing/2014/main" id="{5970D9BE-7D9D-2071-20BD-F18DB5D8657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298200A-0F2D-144F-AB9F-F366A27C53D1}"/>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843740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C8EC08-DEF9-7943-9385-B6C720254F6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26089DF-6444-DF89-2A4D-E11FA1F1E44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4" name="フッター プレースホルダー 3">
            <a:extLst>
              <a:ext uri="{FF2B5EF4-FFF2-40B4-BE49-F238E27FC236}">
                <a16:creationId xmlns:a16="http://schemas.microsoft.com/office/drawing/2014/main" id="{06642730-6318-D366-F7D1-C76A6C07BA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67032B2-65BA-B1D4-FD64-9D2917C60868}"/>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505371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F6B6607-985C-A18F-0ED5-A96163E1D2D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3" name="フッター プレースホルダー 2">
            <a:extLst>
              <a:ext uri="{FF2B5EF4-FFF2-40B4-BE49-F238E27FC236}">
                <a16:creationId xmlns:a16="http://schemas.microsoft.com/office/drawing/2014/main" id="{B9DD5CD9-0C8D-91BA-5F08-C33879E511A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D55FEFF-99E7-FB12-6943-D6DB16733096}"/>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659787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2B2A11-9707-3547-3CDE-0279F79A51B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0DA26B6-049B-957C-59B8-0E5E64D611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B8F6FF0-8EC9-AB54-054C-35DA752F17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ED41A81-61BD-CE03-D257-967B5F24B574}"/>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6" name="フッター プレースホルダー 5">
            <a:extLst>
              <a:ext uri="{FF2B5EF4-FFF2-40B4-BE49-F238E27FC236}">
                <a16:creationId xmlns:a16="http://schemas.microsoft.com/office/drawing/2014/main" id="{72154E6F-2054-45A5-AE2A-DAC85D42117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E071576-DE1C-811E-8D10-7964472150EC}"/>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88460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81A8F9-F69F-E906-4B07-C6E1780787B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1A4E110-4FBF-2AAE-19DE-4EB0A498AE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BE6467C-7377-ACC5-927B-1E8A9BDEDF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3FCABA1-8A12-E4BE-CCAD-89E97F4797C0}"/>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6" name="フッター プレースホルダー 5">
            <a:extLst>
              <a:ext uri="{FF2B5EF4-FFF2-40B4-BE49-F238E27FC236}">
                <a16:creationId xmlns:a16="http://schemas.microsoft.com/office/drawing/2014/main" id="{3A9E4234-CFC7-CE23-D84C-B90438F5B0F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F1E07EE-C74A-376E-2484-215009CF9A2E}"/>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368162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B781124-863D-8536-649C-BE8EAF989D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72C1330-9FDD-D633-7F69-879BBC1002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EBF966A-04BE-9387-F769-2EE3CBA777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4F52091B-B04F-C97A-2C18-3C9C840A0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C0254D6-5066-96F5-911C-A083D5A808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4234738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コンテンツ プレースホルダー 13">
            <a:extLst>
              <a:ext uri="{FF2B5EF4-FFF2-40B4-BE49-F238E27FC236}">
                <a16:creationId xmlns:a16="http://schemas.microsoft.com/office/drawing/2014/main" id="{F7782281-C877-A997-326B-E7F6415AB4D1}"/>
              </a:ext>
            </a:extLst>
          </p:cNvPr>
          <p:cNvGraphicFramePr>
            <a:graphicFrameLocks noGrp="1"/>
          </p:cNvGraphicFramePr>
          <p:nvPr>
            <p:ph idx="1"/>
            <p:extLst>
              <p:ext uri="{D42A27DB-BD31-4B8C-83A1-F6EECF244321}">
                <p14:modId xmlns:p14="http://schemas.microsoft.com/office/powerpoint/2010/main" val="1983340374"/>
              </p:ext>
            </p:extLst>
          </p:nvPr>
        </p:nvGraphicFramePr>
        <p:xfrm>
          <a:off x="144905" y="922162"/>
          <a:ext cx="11902190" cy="5703887"/>
        </p:xfrm>
        <a:graphic>
          <a:graphicData uri="http://schemas.openxmlformats.org/drawingml/2006/table">
            <a:tbl>
              <a:tblPr>
                <a:tableStyleId>{616DA210-FB5B-4158-B5E0-FEB733F419BA}</a:tableStyleId>
              </a:tblPr>
              <a:tblGrid>
                <a:gridCol w="663849">
                  <a:extLst>
                    <a:ext uri="{9D8B030D-6E8A-4147-A177-3AD203B41FA5}">
                      <a16:colId xmlns:a16="http://schemas.microsoft.com/office/drawing/2014/main" val="142345051"/>
                    </a:ext>
                  </a:extLst>
                </a:gridCol>
                <a:gridCol w="1616529">
                  <a:extLst>
                    <a:ext uri="{9D8B030D-6E8A-4147-A177-3AD203B41FA5}">
                      <a16:colId xmlns:a16="http://schemas.microsoft.com/office/drawing/2014/main" val="4274202654"/>
                    </a:ext>
                  </a:extLst>
                </a:gridCol>
                <a:gridCol w="1240971">
                  <a:extLst>
                    <a:ext uri="{9D8B030D-6E8A-4147-A177-3AD203B41FA5}">
                      <a16:colId xmlns:a16="http://schemas.microsoft.com/office/drawing/2014/main" val="3002668871"/>
                    </a:ext>
                  </a:extLst>
                </a:gridCol>
                <a:gridCol w="1828800">
                  <a:extLst>
                    <a:ext uri="{9D8B030D-6E8A-4147-A177-3AD203B41FA5}">
                      <a16:colId xmlns:a16="http://schemas.microsoft.com/office/drawing/2014/main" val="2224829772"/>
                    </a:ext>
                  </a:extLst>
                </a:gridCol>
                <a:gridCol w="1490442">
                  <a:extLst>
                    <a:ext uri="{9D8B030D-6E8A-4147-A177-3AD203B41FA5}">
                      <a16:colId xmlns:a16="http://schemas.microsoft.com/office/drawing/2014/main" val="3075545319"/>
                    </a:ext>
                  </a:extLst>
                </a:gridCol>
                <a:gridCol w="1471876">
                  <a:extLst>
                    <a:ext uri="{9D8B030D-6E8A-4147-A177-3AD203B41FA5}">
                      <a16:colId xmlns:a16="http://schemas.microsoft.com/office/drawing/2014/main" val="583290001"/>
                    </a:ext>
                  </a:extLst>
                </a:gridCol>
                <a:gridCol w="3589723">
                  <a:extLst>
                    <a:ext uri="{9D8B030D-6E8A-4147-A177-3AD203B41FA5}">
                      <a16:colId xmlns:a16="http://schemas.microsoft.com/office/drawing/2014/main" val="3889664339"/>
                    </a:ext>
                  </a:extLst>
                </a:gridCol>
              </a:tblGrid>
              <a:tr h="757868">
                <a:tc>
                  <a:txBody>
                    <a:bodyPr/>
                    <a:lstStyle/>
                    <a:p>
                      <a:pPr algn="l" fontAlgn="ctr">
                        <a:lnSpc>
                          <a:spcPct val="100000"/>
                        </a:lnSpc>
                      </a:pP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kumimoji="1" lang="en-US" altLang="ja-JP" sz="1600" b="0" kern="1200" dirty="0">
                          <a:solidFill>
                            <a:schemeClr val="tx1"/>
                          </a:solidFill>
                          <a:effectLst/>
                          <a:latin typeface="Helvetica" pitchFamily="2" charset="0"/>
                        </a:rPr>
                        <a:t>central hypothyroidism</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kern="0" dirty="0">
                          <a:solidFill>
                            <a:schemeClr val="tx1"/>
                          </a:solidFill>
                          <a:effectLst/>
                          <a:latin typeface="Helvetica" pitchFamily="2" charset="0"/>
                        </a:rPr>
                        <a:t>levothyroxine</a:t>
                      </a:r>
                      <a:r>
                        <a:rPr lang="ja-JP" altLang="ja-JP" sz="1600" b="0">
                          <a:solidFill>
                            <a:schemeClr val="tx1"/>
                          </a:solidFill>
                          <a:effectLst/>
                          <a:latin typeface="Helvetica" pitchFamily="2" charset="0"/>
                        </a:rPr>
                        <a:t> </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Maximum do</a:t>
                      </a:r>
                      <a:r>
                        <a:rPr lang="en-US" altLang="ja-JP" sz="1600" b="0" u="none" strike="noStrike" dirty="0">
                          <a:solidFill>
                            <a:schemeClr val="tx1"/>
                          </a:solidFill>
                          <a:effectLst/>
                          <a:latin typeface="Helvetica" pitchFamily="2" charset="0"/>
                        </a:rPr>
                        <a:t>s</a:t>
                      </a:r>
                      <a:r>
                        <a:rPr lang="en" altLang="ja-JP" sz="1600" b="0" u="none" strike="noStrike" dirty="0">
                          <a:solidFill>
                            <a:schemeClr val="tx1"/>
                          </a:solidFill>
                          <a:effectLst/>
                          <a:latin typeface="Helvetica" pitchFamily="2" charset="0"/>
                        </a:rPr>
                        <a:t>e of Roxadustat</a:t>
                      </a:r>
                    </a:p>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mg</a:t>
                      </a: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(mg/kg)</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Duration of Roxadustat</a:t>
                      </a:r>
                      <a:r>
                        <a:rPr lang="ja-JP" altLang="en-US" sz="1600" b="0" u="none" strike="noStrike">
                          <a:solidFill>
                            <a:schemeClr val="tx1"/>
                          </a:solidFill>
                          <a:effectLst/>
                          <a:latin typeface="Helvetica" pitchFamily="2" charset="0"/>
                        </a:rPr>
                        <a:t>　</a:t>
                      </a:r>
                      <a:r>
                        <a:rPr lang="en" altLang="ja-JP" sz="1600" b="0" u="none" strike="noStrike" dirty="0">
                          <a:solidFill>
                            <a:schemeClr val="tx1"/>
                          </a:solidFill>
                          <a:effectLst/>
                          <a:latin typeface="Helvetica" pitchFamily="2" charset="0"/>
                        </a:rPr>
                        <a:t> </a:t>
                      </a:r>
                      <a:r>
                        <a:rPr lang="en-US" altLang="ja-JP" sz="1600" b="0" u="none" strike="noStrike" dirty="0">
                          <a:solidFill>
                            <a:schemeClr val="tx1"/>
                          </a:solidFill>
                          <a:effectLst/>
                          <a:latin typeface="Helvetica" pitchFamily="2" charset="0"/>
                        </a:rPr>
                        <a:t>(day)</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 altLang="ja-JP" sz="1600" b="0" u="none" strike="noStrike" dirty="0">
                          <a:solidFill>
                            <a:schemeClr val="tx1"/>
                          </a:solidFill>
                          <a:effectLst/>
                          <a:latin typeface="Helvetica" pitchFamily="2" charset="0"/>
                        </a:rPr>
                        <a:t>Change in total cholesterol levels</a:t>
                      </a:r>
                      <a:r>
                        <a:rPr lang="en-US" altLang="ja-JP" sz="1600" b="0" u="none" strike="noStrike" dirty="0">
                          <a:solidFill>
                            <a:schemeClr val="tx1"/>
                          </a:solidFill>
                          <a:effectLst/>
                          <a:latin typeface="Helvetica" pitchFamily="2" charset="0"/>
                        </a:rPr>
                        <a:t>(mg/dL)</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supplement</a:t>
                      </a:r>
                      <a:endParaRPr lang="en" altLang="ja-JP" sz="1600" b="0" i="0" u="none" strike="noStrike" dirty="0">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1135921198"/>
                  </a:ext>
                </a:extLst>
              </a:tr>
              <a:tr h="757868">
                <a:tc>
                  <a:txBody>
                    <a:bodyPr/>
                    <a:lstStyle/>
                    <a:p>
                      <a:pPr algn="l" fontAlgn="ctr">
                        <a:lnSpc>
                          <a:spcPct val="100000"/>
                        </a:lnSpc>
                      </a:pPr>
                      <a:r>
                        <a:rPr lang="en" sz="1600" b="0" u="none" strike="noStrike" dirty="0">
                          <a:solidFill>
                            <a:schemeClr val="tx1"/>
                          </a:solidFill>
                          <a:effectLst/>
                          <a:latin typeface="Helvetica" pitchFamily="2" charset="0"/>
                        </a:rPr>
                        <a:t>①69M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200(2.89)</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906</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105→74(-31)</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r>
                        <a:rPr lang="en" sz="1600" b="0" u="none" strike="noStrike" dirty="0">
                          <a:solidFill>
                            <a:schemeClr val="tx1"/>
                          </a:solidFill>
                          <a:effectLst/>
                          <a:latin typeface="Helvetica" pitchFamily="2" charset="0"/>
                        </a:rPr>
                        <a:t>Decreased to below TSH detection sensitivity</a:t>
                      </a: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2224794781"/>
                  </a:ext>
                </a:extLst>
              </a:tr>
              <a:tr h="607530">
                <a:tc>
                  <a:txBody>
                    <a:bodyPr/>
                    <a:lstStyle/>
                    <a:p>
                      <a:pPr algn="l" fontAlgn="ctr">
                        <a:lnSpc>
                          <a:spcPct val="100000"/>
                        </a:lnSpc>
                      </a:pPr>
                      <a:r>
                        <a:rPr lang="en" sz="1600" b="0" u="none" strike="noStrike" dirty="0">
                          <a:solidFill>
                            <a:schemeClr val="tx1"/>
                          </a:solidFill>
                          <a:effectLst/>
                          <a:latin typeface="Helvetica" pitchFamily="2" charset="0"/>
                        </a:rPr>
                        <a:t>②72M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a:solidFill>
                            <a:schemeClr val="tx1"/>
                          </a:solidFill>
                          <a:effectLst/>
                          <a:latin typeface="Helvetica" pitchFamily="2" charset="0"/>
                        </a:rPr>
                        <a:t>100(1.64)</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 altLang="ja-JP" sz="1600" b="0" u="none" strike="noStrike" dirty="0">
                          <a:solidFill>
                            <a:schemeClr val="tx1"/>
                          </a:solidFill>
                          <a:effectLst/>
                          <a:latin typeface="Helvetica" pitchFamily="2" charset="0"/>
                        </a:rPr>
                        <a:t>570</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171→114(-55)</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Only at high doses of </a:t>
                      </a:r>
                      <a:r>
                        <a:rPr lang="en" altLang="ja-JP" sz="1600" b="0" u="none" strike="noStrike" dirty="0" err="1">
                          <a:solidFill>
                            <a:schemeClr val="tx1"/>
                          </a:solidFill>
                          <a:effectLst/>
                          <a:latin typeface="Helvetica" pitchFamily="2" charset="0"/>
                        </a:rPr>
                        <a:t>roxadustat</a:t>
                      </a:r>
                      <a:endParaRPr lang="en" altLang="ja-JP" sz="1600" b="0" u="none" strike="noStrike" dirty="0">
                        <a:solidFill>
                          <a:schemeClr val="tx1"/>
                        </a:solidFill>
                        <a:effectLst/>
                        <a:latin typeface="Helvetica" pitchFamily="2" charset="0"/>
                      </a:endParaRPr>
                    </a:p>
                    <a:p>
                      <a:pPr algn="l" fontAlgn="ctr">
                        <a:lnSpc>
                          <a:spcPct val="100000"/>
                        </a:lnSpc>
                      </a:pPr>
                      <a:r>
                        <a:rPr lang="en" altLang="ja-JP" sz="1600" b="0" u="none" strike="noStrike" dirty="0">
                          <a:solidFill>
                            <a:schemeClr val="tx1"/>
                          </a:solidFill>
                          <a:effectLst/>
                          <a:latin typeface="Helvetica" pitchFamily="2" charset="0"/>
                        </a:rPr>
                        <a:t>Temporary TSH suppression</a:t>
                      </a:r>
                      <a:endParaRPr lang="en-US" altLang="ja-JP" sz="1600" b="0" u="none" strike="noStrike" dirty="0">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3189270404"/>
                  </a:ext>
                </a:extLst>
              </a:tr>
              <a:tr h="607530">
                <a:tc>
                  <a:txBody>
                    <a:bodyPr/>
                    <a:lstStyle/>
                    <a:p>
                      <a:pPr algn="l" fontAlgn="ctr">
                        <a:lnSpc>
                          <a:spcPct val="100000"/>
                        </a:lnSpc>
                      </a:pPr>
                      <a:r>
                        <a:rPr lang="en" sz="1600" b="0" u="none" strike="noStrike" dirty="0">
                          <a:solidFill>
                            <a:schemeClr val="tx1"/>
                          </a:solidFill>
                          <a:effectLst/>
                          <a:latin typeface="Helvetica" pitchFamily="2" charset="0"/>
                        </a:rPr>
                        <a:t>③75M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200(3.60)</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276</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114→72(-42)</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Decreased to below TSH detection sensitivity</a:t>
                      </a: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3323031614"/>
                  </a:ext>
                </a:extLst>
              </a:tr>
              <a:tr h="607530">
                <a:tc>
                  <a:txBody>
                    <a:bodyPr/>
                    <a:lstStyle/>
                    <a:p>
                      <a:pPr algn="l" fontAlgn="ctr">
                        <a:lnSpc>
                          <a:spcPct val="100000"/>
                        </a:lnSpc>
                      </a:pPr>
                      <a:r>
                        <a:rPr lang="en" sz="1600" b="0" u="none" strike="noStrike" dirty="0">
                          <a:solidFill>
                            <a:schemeClr val="tx1"/>
                          </a:solidFill>
                          <a:effectLst/>
                          <a:latin typeface="Helvetica" pitchFamily="2" charset="0"/>
                        </a:rPr>
                        <a:t>④70F</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70(2.10)</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415</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192→85(-107)</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 altLang="ja-JP" sz="1600" b="0" u="none" strike="noStrike" dirty="0">
                          <a:solidFill>
                            <a:schemeClr val="tx1"/>
                          </a:solidFill>
                          <a:effectLst/>
                          <a:latin typeface="Helvetica" pitchFamily="2" charset="0"/>
                        </a:rPr>
                        <a:t>Dose adjustment of </a:t>
                      </a:r>
                      <a:r>
                        <a:rPr lang="en" altLang="ja-JP" sz="1600" b="0" u="none" strike="noStrike" dirty="0" err="1">
                          <a:solidFill>
                            <a:schemeClr val="tx1"/>
                          </a:solidFill>
                          <a:effectLst/>
                          <a:latin typeface="Helvetica" pitchFamily="2" charset="0"/>
                        </a:rPr>
                        <a:t>roxadustat</a:t>
                      </a:r>
                      <a:r>
                        <a:rPr lang="en" altLang="ja-JP" sz="1600" b="0" u="none" strike="noStrike" dirty="0">
                          <a:solidFill>
                            <a:schemeClr val="tx1"/>
                          </a:solidFill>
                          <a:effectLst/>
                          <a:latin typeface="Helvetica" pitchFamily="2" charset="0"/>
                        </a:rPr>
                        <a:t> caused thyroid hormone fluctuations.</a:t>
                      </a: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1240957144"/>
                  </a:ext>
                </a:extLst>
              </a:tr>
              <a:tr h="508493">
                <a:tc>
                  <a:txBody>
                    <a:bodyPr/>
                    <a:lstStyle/>
                    <a:p>
                      <a:pPr algn="l" fontAlgn="ctr">
                        <a:lnSpc>
                          <a:spcPct val="100000"/>
                        </a:lnSpc>
                      </a:pPr>
                      <a:r>
                        <a:rPr lang="en" sz="1600" b="0" u="none" strike="noStrike" dirty="0">
                          <a:solidFill>
                            <a:schemeClr val="tx1"/>
                          </a:solidFill>
                          <a:effectLst/>
                          <a:latin typeface="Helvetica" pitchFamily="2" charset="0"/>
                        </a:rPr>
                        <a:t>⑤75M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120(1.30)</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499</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116→86(-30)</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157854188"/>
                  </a:ext>
                </a:extLst>
              </a:tr>
              <a:tr h="508493">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 sz="1600" b="0" u="none" strike="noStrike" dirty="0">
                          <a:solidFill>
                            <a:schemeClr val="tx1"/>
                          </a:solidFill>
                          <a:effectLst/>
                          <a:latin typeface="Helvetica" pitchFamily="2" charset="0"/>
                        </a:rPr>
                        <a:t>⑥69M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120(2.10)</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204</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152→113(-39)</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1879852781"/>
                  </a:ext>
                </a:extLst>
              </a:tr>
              <a:tr h="60753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 sz="1600" b="0" u="none" strike="noStrike" dirty="0">
                          <a:solidFill>
                            <a:schemeClr val="tx1"/>
                          </a:solidFill>
                          <a:effectLst/>
                          <a:latin typeface="Helvetica" pitchFamily="2" charset="0"/>
                        </a:rPr>
                        <a:t>⑦85F</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40(1.12)</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315</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115→76(-39)</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r>
                        <a:rPr lang="en" altLang="ja-JP" sz="1600" b="0" u="none" strike="noStrike" dirty="0">
                          <a:solidFill>
                            <a:schemeClr val="tx1"/>
                          </a:solidFill>
                          <a:effectLst/>
                          <a:latin typeface="Helvetica" pitchFamily="2" charset="0"/>
                        </a:rPr>
                        <a:t>Onset of central hypothyroidism at low doses</a:t>
                      </a:r>
                    </a:p>
                    <a:p>
                      <a:pPr algn="l" fontAlgn="ctr"/>
                      <a:r>
                        <a:rPr lang="en" altLang="ja-JP" sz="1600" b="0" u="none" strike="noStrike" dirty="0">
                          <a:solidFill>
                            <a:schemeClr val="tx1"/>
                          </a:solidFill>
                          <a:effectLst/>
                          <a:latin typeface="Helvetica" pitchFamily="2" charset="0"/>
                        </a:rPr>
                        <a:t>History of subclinical thyrotoxicosis</a:t>
                      </a:r>
                      <a:endParaRPr lang="en-US" altLang="ja-JP" sz="1600" b="0" i="0" u="none" strike="noStrike" dirty="0">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2278852997"/>
                  </a:ext>
                </a:extLst>
              </a:tr>
              <a:tr h="60753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 sz="1600" b="0" i="0" u="none" strike="noStrike" dirty="0">
                          <a:solidFill>
                            <a:schemeClr val="tx1"/>
                          </a:solidFill>
                          <a:effectLst/>
                          <a:latin typeface="Helvetica" pitchFamily="2" charset="0"/>
                          <a:ea typeface="+mn-ea"/>
                        </a:rPr>
                        <a:t>⑧59M</a:t>
                      </a: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i="0" u="none" strike="noStrike" dirty="0">
                          <a:solidFill>
                            <a:schemeClr val="tx1"/>
                          </a:solidFill>
                          <a:effectLst/>
                          <a:latin typeface="Helvetica" pitchFamily="2" charset="0"/>
                          <a:ea typeface="+mn-ea"/>
                        </a:rPr>
                        <a:t>70(1.56)</a:t>
                      </a:r>
                    </a:p>
                  </a:txBody>
                  <a:tcPr marL="9525" marR="9525" marT="9525" marB="0" anchor="ctr"/>
                </a:tc>
                <a:tc>
                  <a:txBody>
                    <a:bodyPr/>
                    <a:lstStyle/>
                    <a:p>
                      <a:pPr algn="l" fontAlgn="ctr"/>
                      <a:r>
                        <a:rPr lang="en-US" altLang="ja-JP" sz="1600" b="0" i="0" u="none" strike="noStrike" dirty="0">
                          <a:solidFill>
                            <a:schemeClr val="tx1"/>
                          </a:solidFill>
                          <a:effectLst/>
                          <a:latin typeface="Helvetica" pitchFamily="2" charset="0"/>
                          <a:ea typeface="+mn-ea"/>
                        </a:rPr>
                        <a:t>52</a:t>
                      </a:r>
                    </a:p>
                  </a:txBody>
                  <a:tcPr marL="9525" marR="9525" marT="9525" marB="0" anchor="ctr"/>
                </a:tc>
                <a:tc>
                  <a:txBody>
                    <a:bodyPr/>
                    <a:lstStyle/>
                    <a:p>
                      <a:pPr algn="l" fontAlgn="ctr"/>
                      <a:r>
                        <a:rPr lang="en-US" altLang="ja-JP" sz="1600" b="0" i="0" u="none" strike="noStrike" dirty="0">
                          <a:solidFill>
                            <a:schemeClr val="tx1"/>
                          </a:solidFill>
                          <a:effectLst/>
                          <a:latin typeface="Helvetica" pitchFamily="2" charset="0"/>
                          <a:ea typeface="+mj-ea"/>
                        </a:rPr>
                        <a:t>194</a:t>
                      </a:r>
                      <a:r>
                        <a:rPr lang="ja-JP" altLang="en-US" sz="1600" b="0" i="0" u="none" strike="noStrike">
                          <a:solidFill>
                            <a:schemeClr val="tx1"/>
                          </a:solidFill>
                          <a:effectLst/>
                          <a:latin typeface="Helvetica" pitchFamily="2" charset="0"/>
                          <a:ea typeface="+mj-ea"/>
                        </a:rPr>
                        <a:t>→</a:t>
                      </a:r>
                      <a:r>
                        <a:rPr lang="en-US" altLang="ja-JP" sz="1600" b="0" i="0" u="none" strike="noStrike" dirty="0">
                          <a:solidFill>
                            <a:schemeClr val="tx1"/>
                          </a:solidFill>
                          <a:effectLst/>
                          <a:latin typeface="Helvetica" pitchFamily="2" charset="0"/>
                          <a:ea typeface="+mj-ea"/>
                        </a:rPr>
                        <a:t>113(-81)</a:t>
                      </a:r>
                    </a:p>
                  </a:txBody>
                  <a:tcPr marL="9525" marR="9525" marT="9525" marB="0" anchor="ctr"/>
                </a:tc>
                <a:tc>
                  <a:txBody>
                    <a:bodyPr/>
                    <a:lstStyle/>
                    <a:p>
                      <a:pPr algn="l" fontAlgn="ctr"/>
                      <a:endParaRPr lang="en-US" altLang="ja-JP" sz="1600" b="0" i="0" u="none" strike="noStrike" dirty="0">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2100875231"/>
                  </a:ext>
                </a:extLst>
              </a:tr>
            </a:tbl>
          </a:graphicData>
        </a:graphic>
      </p:graphicFrame>
      <p:sp>
        <p:nvSpPr>
          <p:cNvPr id="2" name="テキスト ボックス 1">
            <a:extLst>
              <a:ext uri="{FF2B5EF4-FFF2-40B4-BE49-F238E27FC236}">
                <a16:creationId xmlns:a16="http://schemas.microsoft.com/office/drawing/2014/main" id="{A5F9FC69-9089-8D89-219D-D30DBF1F692E}"/>
              </a:ext>
            </a:extLst>
          </p:cNvPr>
          <p:cNvSpPr txBox="1"/>
          <p:nvPr/>
        </p:nvSpPr>
        <p:spPr>
          <a:xfrm>
            <a:off x="168814" y="225083"/>
            <a:ext cx="4925700" cy="830997"/>
          </a:xfrm>
          <a:prstGeom prst="rect">
            <a:avLst/>
          </a:prstGeom>
          <a:noFill/>
        </p:spPr>
        <p:txBody>
          <a:bodyPr wrap="square" rtlCol="0">
            <a:spAutoFit/>
          </a:bodyPr>
          <a:lstStyle/>
          <a:p>
            <a:r>
              <a:rPr kumimoji="1" lang="en-US" altLang="ja-JP" sz="2400" b="1" dirty="0">
                <a:latin typeface="Helvetica" pitchFamily="2" charset="0"/>
              </a:rPr>
              <a:t>Table3</a:t>
            </a:r>
            <a:r>
              <a:rPr kumimoji="1" lang="ja-JP" altLang="en-US" sz="2400" b="1">
                <a:latin typeface="Helvetica" pitchFamily="2" charset="0"/>
              </a:rPr>
              <a:t>　</a:t>
            </a:r>
            <a:r>
              <a:rPr kumimoji="1" lang="en-US" altLang="ja-JP" sz="2400" b="1" dirty="0">
                <a:latin typeface="Helvetica" pitchFamily="2" charset="0"/>
              </a:rPr>
              <a:t>Summary of cases </a:t>
            </a:r>
            <a:endParaRPr kumimoji="1" lang="ja-JP" altLang="en-US" sz="2400" b="1">
              <a:latin typeface="Helvetica" pitchFamily="2" charset="0"/>
            </a:endParaRPr>
          </a:p>
          <a:p>
            <a:endParaRPr kumimoji="1" lang="ja-JP" altLang="en-US" sz="2400" b="1">
              <a:latin typeface="Helvetica" pitchFamily="2" charset="0"/>
            </a:endParaRPr>
          </a:p>
        </p:txBody>
      </p:sp>
    </p:spTree>
    <p:extLst>
      <p:ext uri="{BB962C8B-B14F-4D97-AF65-F5344CB8AC3E}">
        <p14:creationId xmlns:p14="http://schemas.microsoft.com/office/powerpoint/2010/main" val="176104951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116993</TotalTime>
  <Words>216</Words>
  <Application>Microsoft Macintosh PowerPoint</Application>
  <PresentationFormat>ワイド画面</PresentationFormat>
  <Paragraphs>64</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游ゴシック</vt:lpstr>
      <vt:lpstr>Arial</vt:lpstr>
      <vt:lpstr>Arial Black</vt:lpstr>
      <vt:lpstr>Helvetica</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高容量のロキサデュスタットと 中枢性甲状腺機能低下症の関連について or ロキサデュスタットによる中枢性甲状腺機能低下症と中止後の甲状腺ホルモンの推移について</dc:title>
  <dc:creator>喜多 芹菜</dc:creator>
  <cp:lastModifiedBy>喜多 芹菜</cp:lastModifiedBy>
  <cp:revision>40</cp:revision>
  <cp:lastPrinted>2023-01-30T09:58:25Z</cp:lastPrinted>
  <dcterms:created xsi:type="dcterms:W3CDTF">2023-01-28T13:52:23Z</dcterms:created>
  <dcterms:modified xsi:type="dcterms:W3CDTF">2023-10-03T07:40:46Z</dcterms:modified>
</cp:coreProperties>
</file>