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317"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A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666"/>
    <p:restoredTop sz="78519"/>
  </p:normalViewPr>
  <p:slideViewPr>
    <p:cSldViewPr snapToGrid="0">
      <p:cViewPr varScale="1">
        <p:scale>
          <a:sx n="87" d="100"/>
          <a:sy n="87" d="100"/>
        </p:scale>
        <p:origin x="75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serina/Documents/&#30151;&#20363;&#22577;&#21578;/&#12525;&#12461;&#12469;&#12486;&#12441;&#12517;&#12473;&#12479;&#12483;&#12488;&#12392;&#20013;&#26530;&#24615;&#30002;&#29366;&#33146;&#27231;&#33021;&#20302;&#19979;&#30151;/&#30151;&#20363;&#35443;&#32048;.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serina/Documents/&#30151;&#20363;&#22577;&#21578;/&#12525;&#12461;&#12469;&#12486;&#12441;&#12517;&#12473;&#12479;&#12483;&#12488;&#12392;&#20013;&#26530;&#24615;&#30002;&#29366;&#33146;&#27231;&#33021;&#20302;&#19979;&#30151;/&#30151;&#20363;&#35443;&#32048;.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Sheet1!$AE$7</c:f>
              <c:strCache>
                <c:ptCount val="1"/>
                <c:pt idx="0">
                  <c:v>TSH (μIU/m)</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Pt>
            <c:idx val="6"/>
            <c:marker>
              <c:symbol val="circle"/>
              <c:size val="5"/>
              <c:spPr>
                <a:solidFill>
                  <a:schemeClr val="accent1"/>
                </a:solidFill>
                <a:ln w="9525">
                  <a:solidFill>
                    <a:schemeClr val="accent1"/>
                  </a:solidFill>
                </a:ln>
                <a:effectLst/>
              </c:spPr>
            </c:marker>
            <c:bubble3D val="0"/>
            <c:spPr>
              <a:ln w="28575" cap="rnd">
                <a:noFill/>
                <a:round/>
              </a:ln>
              <a:effectLst/>
            </c:spPr>
            <c:extLst>
              <c:ext xmlns:c16="http://schemas.microsoft.com/office/drawing/2014/chart" uri="{C3380CC4-5D6E-409C-BE32-E72D297353CC}">
                <c16:uniqueId val="{00000001-AE0D-704A-AC7C-56666D1DB9D0}"/>
              </c:ext>
            </c:extLst>
          </c:dPt>
          <c:cat>
            <c:numRef>
              <c:f>Sheet1!$AD$8:$AD$57</c:f>
              <c:numCache>
                <c:formatCode>m/d/yy</c:formatCode>
                <c:ptCount val="50"/>
                <c:pt idx="0">
                  <c:v>43780</c:v>
                </c:pt>
                <c:pt idx="1">
                  <c:v>43815</c:v>
                </c:pt>
                <c:pt idx="2">
                  <c:v>44046</c:v>
                </c:pt>
                <c:pt idx="3">
                  <c:v>44074</c:v>
                </c:pt>
                <c:pt idx="4">
                  <c:v>44102</c:v>
                </c:pt>
                <c:pt idx="5">
                  <c:v>44130</c:v>
                </c:pt>
                <c:pt idx="6">
                  <c:v>44144</c:v>
                </c:pt>
                <c:pt idx="7">
                  <c:v>44146</c:v>
                </c:pt>
                <c:pt idx="8">
                  <c:v>44228</c:v>
                </c:pt>
                <c:pt idx="9">
                  <c:v>44233</c:v>
                </c:pt>
                <c:pt idx="10">
                  <c:v>44246</c:v>
                </c:pt>
                <c:pt idx="11">
                  <c:v>44258</c:v>
                </c:pt>
                <c:pt idx="12">
                  <c:v>44259</c:v>
                </c:pt>
                <c:pt idx="13">
                  <c:v>44273</c:v>
                </c:pt>
                <c:pt idx="14">
                  <c:v>44286</c:v>
                </c:pt>
                <c:pt idx="15">
                  <c:v>44314</c:v>
                </c:pt>
                <c:pt idx="16">
                  <c:v>44342</c:v>
                </c:pt>
                <c:pt idx="17">
                  <c:v>44377</c:v>
                </c:pt>
                <c:pt idx="18">
                  <c:v>44412</c:v>
                </c:pt>
                <c:pt idx="19">
                  <c:v>44440</c:v>
                </c:pt>
                <c:pt idx="20">
                  <c:v>44475</c:v>
                </c:pt>
                <c:pt idx="21">
                  <c:v>44501</c:v>
                </c:pt>
                <c:pt idx="22">
                  <c:v>44538</c:v>
                </c:pt>
                <c:pt idx="23">
                  <c:v>44622</c:v>
                </c:pt>
                <c:pt idx="24">
                  <c:v>44690</c:v>
                </c:pt>
                <c:pt idx="25">
                  <c:v>44701</c:v>
                </c:pt>
                <c:pt idx="26">
                  <c:v>44774</c:v>
                </c:pt>
                <c:pt idx="27">
                  <c:v>44778</c:v>
                </c:pt>
                <c:pt idx="28">
                  <c:v>44806</c:v>
                </c:pt>
                <c:pt idx="29">
                  <c:v>44834</c:v>
                </c:pt>
                <c:pt idx="30">
                  <c:v>44872</c:v>
                </c:pt>
                <c:pt idx="31">
                  <c:v>44942</c:v>
                </c:pt>
                <c:pt idx="32">
                  <c:v>44956</c:v>
                </c:pt>
                <c:pt idx="33">
                  <c:v>44963</c:v>
                </c:pt>
                <c:pt idx="34">
                  <c:v>44970</c:v>
                </c:pt>
                <c:pt idx="35">
                  <c:v>44977</c:v>
                </c:pt>
                <c:pt idx="36">
                  <c:v>44984</c:v>
                </c:pt>
                <c:pt idx="37">
                  <c:v>44991</c:v>
                </c:pt>
                <c:pt idx="38">
                  <c:v>44998</c:v>
                </c:pt>
                <c:pt idx="39">
                  <c:v>45005</c:v>
                </c:pt>
                <c:pt idx="40">
                  <c:v>45012</c:v>
                </c:pt>
                <c:pt idx="41">
                  <c:v>45019</c:v>
                </c:pt>
                <c:pt idx="42">
                  <c:v>45026</c:v>
                </c:pt>
                <c:pt idx="43">
                  <c:v>45033</c:v>
                </c:pt>
                <c:pt idx="44">
                  <c:v>45040</c:v>
                </c:pt>
                <c:pt idx="45">
                  <c:v>45047</c:v>
                </c:pt>
                <c:pt idx="46">
                  <c:v>45061</c:v>
                </c:pt>
                <c:pt idx="47">
                  <c:v>45071</c:v>
                </c:pt>
                <c:pt idx="48">
                  <c:v>45077</c:v>
                </c:pt>
                <c:pt idx="49">
                  <c:v>45082</c:v>
                </c:pt>
              </c:numCache>
            </c:numRef>
          </c:cat>
          <c:val>
            <c:numRef>
              <c:f>Sheet1!$AE$8:$AE$57</c:f>
              <c:numCache>
                <c:formatCode>General</c:formatCode>
                <c:ptCount val="50"/>
                <c:pt idx="0">
                  <c:v>6.71</c:v>
                </c:pt>
                <c:pt idx="1">
                  <c:v>4.8899999999999997</c:v>
                </c:pt>
                <c:pt idx="6">
                  <c:v>0.73</c:v>
                </c:pt>
                <c:pt idx="8">
                  <c:v>0.47</c:v>
                </c:pt>
                <c:pt idx="9">
                  <c:v>0.13</c:v>
                </c:pt>
                <c:pt idx="11">
                  <c:v>0.03</c:v>
                </c:pt>
                <c:pt idx="14">
                  <c:v>0</c:v>
                </c:pt>
                <c:pt idx="15">
                  <c:v>0.02</c:v>
                </c:pt>
                <c:pt idx="16">
                  <c:v>0.01</c:v>
                </c:pt>
                <c:pt idx="17">
                  <c:v>0.01</c:v>
                </c:pt>
                <c:pt idx="18">
                  <c:v>0.01</c:v>
                </c:pt>
                <c:pt idx="19">
                  <c:v>0</c:v>
                </c:pt>
                <c:pt idx="20">
                  <c:v>0</c:v>
                </c:pt>
                <c:pt idx="21">
                  <c:v>0</c:v>
                </c:pt>
                <c:pt idx="22">
                  <c:v>0</c:v>
                </c:pt>
                <c:pt idx="23">
                  <c:v>0</c:v>
                </c:pt>
                <c:pt idx="24">
                  <c:v>0</c:v>
                </c:pt>
                <c:pt idx="26">
                  <c:v>0</c:v>
                </c:pt>
                <c:pt idx="30">
                  <c:v>0</c:v>
                </c:pt>
                <c:pt idx="31">
                  <c:v>0</c:v>
                </c:pt>
                <c:pt idx="32">
                  <c:v>0.01</c:v>
                </c:pt>
                <c:pt idx="33">
                  <c:v>0.12</c:v>
                </c:pt>
                <c:pt idx="34">
                  <c:v>1.58</c:v>
                </c:pt>
                <c:pt idx="35">
                  <c:v>6.25</c:v>
                </c:pt>
                <c:pt idx="36">
                  <c:v>8.01</c:v>
                </c:pt>
                <c:pt idx="37">
                  <c:v>7.47</c:v>
                </c:pt>
                <c:pt idx="38">
                  <c:v>4.29</c:v>
                </c:pt>
                <c:pt idx="39">
                  <c:v>3.62</c:v>
                </c:pt>
                <c:pt idx="40">
                  <c:v>3.88</c:v>
                </c:pt>
                <c:pt idx="41">
                  <c:v>3.09</c:v>
                </c:pt>
                <c:pt idx="42">
                  <c:v>4.01</c:v>
                </c:pt>
                <c:pt idx="43">
                  <c:v>3.54</c:v>
                </c:pt>
                <c:pt idx="44">
                  <c:v>4.29</c:v>
                </c:pt>
                <c:pt idx="45">
                  <c:v>4.3600000000000003</c:v>
                </c:pt>
                <c:pt idx="46">
                  <c:v>4.32</c:v>
                </c:pt>
                <c:pt idx="47">
                  <c:v>4.74</c:v>
                </c:pt>
                <c:pt idx="48">
                  <c:v>6.02</c:v>
                </c:pt>
                <c:pt idx="49">
                  <c:v>7.43</c:v>
                </c:pt>
              </c:numCache>
            </c:numRef>
          </c:val>
          <c:smooth val="0"/>
          <c:extLst>
            <c:ext xmlns:c16="http://schemas.microsoft.com/office/drawing/2014/chart" uri="{C3380CC4-5D6E-409C-BE32-E72D297353CC}">
              <c16:uniqueId val="{00000000-557A-454B-A624-B47461EBBC9B}"/>
            </c:ext>
          </c:extLst>
        </c:ser>
        <c:dLbls>
          <c:showLegendKey val="0"/>
          <c:showVal val="0"/>
          <c:showCatName val="0"/>
          <c:showSerName val="0"/>
          <c:showPercent val="0"/>
          <c:showBubbleSize val="0"/>
        </c:dLbls>
        <c:marker val="1"/>
        <c:smooth val="0"/>
        <c:axId val="1953827392"/>
        <c:axId val="1954220528"/>
      </c:lineChart>
      <c:lineChart>
        <c:grouping val="standard"/>
        <c:varyColors val="0"/>
        <c:ser>
          <c:idx val="1"/>
          <c:order val="1"/>
          <c:tx>
            <c:strRef>
              <c:f>Sheet1!$AF$7</c:f>
              <c:strCache>
                <c:ptCount val="1"/>
                <c:pt idx="0">
                  <c:v>FT4 (ng/dL)</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Pt>
            <c:idx val="6"/>
            <c:marker>
              <c:symbol val="circle"/>
              <c:size val="5"/>
              <c:spPr>
                <a:solidFill>
                  <a:schemeClr val="accent2"/>
                </a:solidFill>
                <a:ln w="9525">
                  <a:solidFill>
                    <a:schemeClr val="accent2"/>
                  </a:solidFill>
                </a:ln>
                <a:effectLst/>
              </c:spPr>
            </c:marker>
            <c:bubble3D val="0"/>
            <c:spPr>
              <a:ln w="28575" cap="rnd">
                <a:noFill/>
                <a:round/>
              </a:ln>
              <a:effectLst/>
            </c:spPr>
            <c:extLst>
              <c:ext xmlns:c16="http://schemas.microsoft.com/office/drawing/2014/chart" uri="{C3380CC4-5D6E-409C-BE32-E72D297353CC}">
                <c16:uniqueId val="{00000000-AE0D-704A-AC7C-56666D1DB9D0}"/>
              </c:ext>
            </c:extLst>
          </c:dPt>
          <c:cat>
            <c:numRef>
              <c:f>Sheet1!$AD$8:$AD$57</c:f>
              <c:numCache>
                <c:formatCode>m/d/yy</c:formatCode>
                <c:ptCount val="50"/>
                <c:pt idx="0">
                  <c:v>43780</c:v>
                </c:pt>
                <c:pt idx="1">
                  <c:v>43815</c:v>
                </c:pt>
                <c:pt idx="2">
                  <c:v>44046</c:v>
                </c:pt>
                <c:pt idx="3">
                  <c:v>44074</c:v>
                </c:pt>
                <c:pt idx="4">
                  <c:v>44102</c:v>
                </c:pt>
                <c:pt idx="5">
                  <c:v>44130</c:v>
                </c:pt>
                <c:pt idx="6">
                  <c:v>44144</c:v>
                </c:pt>
                <c:pt idx="7">
                  <c:v>44146</c:v>
                </c:pt>
                <c:pt idx="8">
                  <c:v>44228</c:v>
                </c:pt>
                <c:pt idx="9">
                  <c:v>44233</c:v>
                </c:pt>
                <c:pt idx="10">
                  <c:v>44246</c:v>
                </c:pt>
                <c:pt idx="11">
                  <c:v>44258</c:v>
                </c:pt>
                <c:pt idx="12">
                  <c:v>44259</c:v>
                </c:pt>
                <c:pt idx="13">
                  <c:v>44273</c:v>
                </c:pt>
                <c:pt idx="14">
                  <c:v>44286</c:v>
                </c:pt>
                <c:pt idx="15">
                  <c:v>44314</c:v>
                </c:pt>
                <c:pt idx="16">
                  <c:v>44342</c:v>
                </c:pt>
                <c:pt idx="17">
                  <c:v>44377</c:v>
                </c:pt>
                <c:pt idx="18">
                  <c:v>44412</c:v>
                </c:pt>
                <c:pt idx="19">
                  <c:v>44440</c:v>
                </c:pt>
                <c:pt idx="20">
                  <c:v>44475</c:v>
                </c:pt>
                <c:pt idx="21">
                  <c:v>44501</c:v>
                </c:pt>
                <c:pt idx="22">
                  <c:v>44538</c:v>
                </c:pt>
                <c:pt idx="23">
                  <c:v>44622</c:v>
                </c:pt>
                <c:pt idx="24">
                  <c:v>44690</c:v>
                </c:pt>
                <c:pt idx="25">
                  <c:v>44701</c:v>
                </c:pt>
                <c:pt idx="26">
                  <c:v>44774</c:v>
                </c:pt>
                <c:pt idx="27">
                  <c:v>44778</c:v>
                </c:pt>
                <c:pt idx="28">
                  <c:v>44806</c:v>
                </c:pt>
                <c:pt idx="29">
                  <c:v>44834</c:v>
                </c:pt>
                <c:pt idx="30">
                  <c:v>44872</c:v>
                </c:pt>
                <c:pt idx="31">
                  <c:v>44942</c:v>
                </c:pt>
                <c:pt idx="32">
                  <c:v>44956</c:v>
                </c:pt>
                <c:pt idx="33">
                  <c:v>44963</c:v>
                </c:pt>
                <c:pt idx="34">
                  <c:v>44970</c:v>
                </c:pt>
                <c:pt idx="35">
                  <c:v>44977</c:v>
                </c:pt>
                <c:pt idx="36">
                  <c:v>44984</c:v>
                </c:pt>
                <c:pt idx="37">
                  <c:v>44991</c:v>
                </c:pt>
                <c:pt idx="38">
                  <c:v>44998</c:v>
                </c:pt>
                <c:pt idx="39">
                  <c:v>45005</c:v>
                </c:pt>
                <c:pt idx="40">
                  <c:v>45012</c:v>
                </c:pt>
                <c:pt idx="41">
                  <c:v>45019</c:v>
                </c:pt>
                <c:pt idx="42">
                  <c:v>45026</c:v>
                </c:pt>
                <c:pt idx="43">
                  <c:v>45033</c:v>
                </c:pt>
                <c:pt idx="44">
                  <c:v>45040</c:v>
                </c:pt>
                <c:pt idx="45">
                  <c:v>45047</c:v>
                </c:pt>
                <c:pt idx="46">
                  <c:v>45061</c:v>
                </c:pt>
                <c:pt idx="47">
                  <c:v>45071</c:v>
                </c:pt>
                <c:pt idx="48">
                  <c:v>45077</c:v>
                </c:pt>
                <c:pt idx="49">
                  <c:v>45082</c:v>
                </c:pt>
              </c:numCache>
            </c:numRef>
          </c:cat>
          <c:val>
            <c:numRef>
              <c:f>Sheet1!$AF$8:$AF$57</c:f>
              <c:numCache>
                <c:formatCode>General</c:formatCode>
                <c:ptCount val="50"/>
                <c:pt idx="0">
                  <c:v>0.85</c:v>
                </c:pt>
                <c:pt idx="1">
                  <c:v>0.87</c:v>
                </c:pt>
                <c:pt idx="6">
                  <c:v>0.31</c:v>
                </c:pt>
                <c:pt idx="8">
                  <c:v>0.15</c:v>
                </c:pt>
                <c:pt idx="9">
                  <c:v>0.23</c:v>
                </c:pt>
                <c:pt idx="11">
                  <c:v>0.46</c:v>
                </c:pt>
                <c:pt idx="14">
                  <c:v>0.95</c:v>
                </c:pt>
                <c:pt idx="15">
                  <c:v>0.72</c:v>
                </c:pt>
                <c:pt idx="16">
                  <c:v>0.71</c:v>
                </c:pt>
                <c:pt idx="17">
                  <c:v>0.76</c:v>
                </c:pt>
                <c:pt idx="18">
                  <c:v>0.76</c:v>
                </c:pt>
                <c:pt idx="19">
                  <c:v>0.95</c:v>
                </c:pt>
                <c:pt idx="20">
                  <c:v>0.96</c:v>
                </c:pt>
                <c:pt idx="21">
                  <c:v>1.01</c:v>
                </c:pt>
                <c:pt idx="22">
                  <c:v>0.94</c:v>
                </c:pt>
                <c:pt idx="23">
                  <c:v>1.07</c:v>
                </c:pt>
                <c:pt idx="24">
                  <c:v>1.08</c:v>
                </c:pt>
                <c:pt idx="26">
                  <c:v>1.03</c:v>
                </c:pt>
                <c:pt idx="30">
                  <c:v>0.87</c:v>
                </c:pt>
                <c:pt idx="31">
                  <c:v>0.93</c:v>
                </c:pt>
                <c:pt idx="32">
                  <c:v>0.72</c:v>
                </c:pt>
                <c:pt idx="33">
                  <c:v>0.61</c:v>
                </c:pt>
                <c:pt idx="34">
                  <c:v>0.52</c:v>
                </c:pt>
                <c:pt idx="35">
                  <c:v>0.59</c:v>
                </c:pt>
                <c:pt idx="36">
                  <c:v>0.61</c:v>
                </c:pt>
                <c:pt idx="37">
                  <c:v>0.77</c:v>
                </c:pt>
                <c:pt idx="38">
                  <c:v>0.86</c:v>
                </c:pt>
                <c:pt idx="39">
                  <c:v>0.69</c:v>
                </c:pt>
                <c:pt idx="40">
                  <c:v>0.77</c:v>
                </c:pt>
                <c:pt idx="41">
                  <c:v>0.79</c:v>
                </c:pt>
                <c:pt idx="42">
                  <c:v>0.81</c:v>
                </c:pt>
                <c:pt idx="43">
                  <c:v>0.84</c:v>
                </c:pt>
                <c:pt idx="44">
                  <c:v>0.91</c:v>
                </c:pt>
                <c:pt idx="45">
                  <c:v>0.89</c:v>
                </c:pt>
                <c:pt idx="46">
                  <c:v>0.85</c:v>
                </c:pt>
                <c:pt idx="47">
                  <c:v>0.84</c:v>
                </c:pt>
                <c:pt idx="48">
                  <c:v>0.71</c:v>
                </c:pt>
                <c:pt idx="49">
                  <c:v>0.69</c:v>
                </c:pt>
              </c:numCache>
            </c:numRef>
          </c:val>
          <c:smooth val="0"/>
          <c:extLst>
            <c:ext xmlns:c16="http://schemas.microsoft.com/office/drawing/2014/chart" uri="{C3380CC4-5D6E-409C-BE32-E72D297353CC}">
              <c16:uniqueId val="{00000001-557A-454B-A624-B47461EBBC9B}"/>
            </c:ext>
          </c:extLst>
        </c:ser>
        <c:dLbls>
          <c:showLegendKey val="0"/>
          <c:showVal val="0"/>
          <c:showCatName val="0"/>
          <c:showSerName val="0"/>
          <c:showPercent val="0"/>
          <c:showBubbleSize val="0"/>
        </c:dLbls>
        <c:marker val="1"/>
        <c:smooth val="0"/>
        <c:axId val="1972308352"/>
        <c:axId val="1972078480"/>
      </c:lineChart>
      <c:dateAx>
        <c:axId val="1953827392"/>
        <c:scaling>
          <c:orientation val="minMax"/>
        </c:scaling>
        <c:delete val="1"/>
        <c:axPos val="b"/>
        <c:majorGridlines>
          <c:spPr>
            <a:ln w="9525" cap="flat" cmpd="sng" algn="ctr">
              <a:solidFill>
                <a:schemeClr val="tx1">
                  <a:lumMod val="15000"/>
                  <a:lumOff val="85000"/>
                </a:schemeClr>
              </a:solidFill>
              <a:round/>
            </a:ln>
            <a:effectLst/>
          </c:spPr>
        </c:majorGridlines>
        <c:minorGridlines>
          <c:spPr>
            <a:ln w="9525" cap="flat" cmpd="sng" algn="ctr">
              <a:noFill/>
              <a:round/>
            </a:ln>
            <a:effectLst/>
          </c:spPr>
        </c:minorGridlines>
        <c:numFmt formatCode="m/d/yy" sourceLinked="1"/>
        <c:majorTickMark val="out"/>
        <c:minorTickMark val="none"/>
        <c:tickLblPos val="nextTo"/>
        <c:crossAx val="1954220528"/>
        <c:crosses val="autoZero"/>
        <c:auto val="1"/>
        <c:lblOffset val="100"/>
        <c:baseTimeUnit val="days"/>
        <c:majorUnit val="3"/>
        <c:majorTimeUnit val="months"/>
        <c:minorUnit val="1"/>
        <c:minorTimeUnit val="months"/>
      </c:dateAx>
      <c:valAx>
        <c:axId val="1954220528"/>
        <c:scaling>
          <c:orientation val="minMax"/>
        </c:scaling>
        <c:delete val="0"/>
        <c:axPos val="l"/>
        <c:majorGridlines>
          <c:spPr>
            <a:ln w="9525" cap="flat" cmpd="sng" algn="ctr">
              <a:solidFill>
                <a:schemeClr val="tx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accent1"/>
                </a:solidFill>
                <a:latin typeface="Helvetica" pitchFamily="2" charset="0"/>
                <a:ea typeface="+mn-ea"/>
                <a:cs typeface="+mn-cs"/>
              </a:defRPr>
            </a:pPr>
            <a:endParaRPr lang="ja-JP"/>
          </a:p>
        </c:txPr>
        <c:crossAx val="1953827392"/>
        <c:crosses val="autoZero"/>
        <c:crossBetween val="between"/>
      </c:valAx>
      <c:valAx>
        <c:axId val="1972078480"/>
        <c:scaling>
          <c:orientation val="minMax"/>
          <c:max val="1.8"/>
          <c:min val="0"/>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accent2"/>
                </a:solidFill>
                <a:latin typeface="Helvetica" pitchFamily="2" charset="0"/>
                <a:ea typeface="+mn-ea"/>
                <a:cs typeface="+mn-cs"/>
              </a:defRPr>
            </a:pPr>
            <a:endParaRPr lang="ja-JP"/>
          </a:p>
        </c:txPr>
        <c:crossAx val="1972308352"/>
        <c:crosses val="max"/>
        <c:crossBetween val="between"/>
      </c:valAx>
      <c:dateAx>
        <c:axId val="1972308352"/>
        <c:scaling>
          <c:orientation val="minMax"/>
        </c:scaling>
        <c:delete val="1"/>
        <c:axPos val="b"/>
        <c:numFmt formatCode="m/d/yy" sourceLinked="1"/>
        <c:majorTickMark val="out"/>
        <c:minorTickMark val="none"/>
        <c:tickLblPos val="nextTo"/>
        <c:crossAx val="1972078480"/>
        <c:crosses val="autoZero"/>
        <c:auto val="1"/>
        <c:lblOffset val="100"/>
        <c:baseTimeUnit val="days"/>
      </c:dateAx>
      <c:spPr>
        <a:noFill/>
        <a:ln>
          <a:noFill/>
        </a:ln>
        <a:effectLst/>
      </c:spPr>
    </c:plotArea>
    <c:plotVisOnly val="1"/>
    <c:dispBlanksAs val="span"/>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baseline="0"/>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066894547100798E-2"/>
          <c:y val="7.3975678058594826E-2"/>
          <c:w val="0.94379059449244107"/>
          <c:h val="0.85204864388281032"/>
        </c:manualLayout>
      </c:layout>
      <c:lineChart>
        <c:grouping val="standard"/>
        <c:varyColors val="0"/>
        <c:ser>
          <c:idx val="0"/>
          <c:order val="0"/>
          <c:tx>
            <c:strRef>
              <c:f>Sheet1!$AH$7</c:f>
              <c:strCache>
                <c:ptCount val="1"/>
                <c:pt idx="0">
                  <c:v>T-Cho</c:v>
                </c:pt>
              </c:strCache>
            </c:strRef>
          </c:tx>
          <c:spPr>
            <a:ln w="28575" cap="rnd">
              <a:solidFill>
                <a:srgbClr val="00B050"/>
              </a:solidFill>
              <a:round/>
            </a:ln>
            <a:effectLst/>
          </c:spPr>
          <c:marker>
            <c:symbol val="circle"/>
            <c:size val="5"/>
            <c:spPr>
              <a:solidFill>
                <a:srgbClr val="00B050"/>
              </a:solidFill>
              <a:ln w="9525">
                <a:noFill/>
              </a:ln>
              <a:effectLst/>
            </c:spPr>
          </c:marker>
          <c:cat>
            <c:numRef>
              <c:f>Sheet1!$AG$8:$AG$49</c:f>
              <c:numCache>
                <c:formatCode>m/d/yy</c:formatCode>
                <c:ptCount val="42"/>
                <c:pt idx="0">
                  <c:v>43780</c:v>
                </c:pt>
                <c:pt idx="1">
                  <c:v>43801</c:v>
                </c:pt>
                <c:pt idx="2">
                  <c:v>43836</c:v>
                </c:pt>
                <c:pt idx="3">
                  <c:v>43864</c:v>
                </c:pt>
                <c:pt idx="4">
                  <c:v>43892</c:v>
                </c:pt>
                <c:pt idx="5">
                  <c:v>43927</c:v>
                </c:pt>
                <c:pt idx="6">
                  <c:v>43962</c:v>
                </c:pt>
                <c:pt idx="7">
                  <c:v>43990</c:v>
                </c:pt>
                <c:pt idx="8">
                  <c:v>44018</c:v>
                </c:pt>
                <c:pt idx="9">
                  <c:v>44046</c:v>
                </c:pt>
                <c:pt idx="10">
                  <c:v>44081</c:v>
                </c:pt>
                <c:pt idx="11">
                  <c:v>44109</c:v>
                </c:pt>
                <c:pt idx="12">
                  <c:v>44144</c:v>
                </c:pt>
                <c:pt idx="13">
                  <c:v>44172</c:v>
                </c:pt>
                <c:pt idx="14">
                  <c:v>44228</c:v>
                </c:pt>
                <c:pt idx="15">
                  <c:v>44258</c:v>
                </c:pt>
                <c:pt idx="16">
                  <c:v>44314</c:v>
                </c:pt>
                <c:pt idx="17">
                  <c:v>44342</c:v>
                </c:pt>
                <c:pt idx="18">
                  <c:v>44377</c:v>
                </c:pt>
                <c:pt idx="19">
                  <c:v>44412</c:v>
                </c:pt>
                <c:pt idx="20">
                  <c:v>44440</c:v>
                </c:pt>
                <c:pt idx="21">
                  <c:v>44475</c:v>
                </c:pt>
                <c:pt idx="22">
                  <c:v>44501</c:v>
                </c:pt>
                <c:pt idx="23">
                  <c:v>44538</c:v>
                </c:pt>
                <c:pt idx="24">
                  <c:v>44567</c:v>
                </c:pt>
                <c:pt idx="25">
                  <c:v>44599</c:v>
                </c:pt>
                <c:pt idx="26">
                  <c:v>44627</c:v>
                </c:pt>
                <c:pt idx="27">
                  <c:v>44655</c:v>
                </c:pt>
                <c:pt idx="28">
                  <c:v>44690</c:v>
                </c:pt>
                <c:pt idx="29">
                  <c:v>44718</c:v>
                </c:pt>
                <c:pt idx="30">
                  <c:v>44747</c:v>
                </c:pt>
                <c:pt idx="31">
                  <c:v>44774</c:v>
                </c:pt>
                <c:pt idx="32">
                  <c:v>44809</c:v>
                </c:pt>
                <c:pt idx="33">
                  <c:v>44837</c:v>
                </c:pt>
                <c:pt idx="34">
                  <c:v>44872</c:v>
                </c:pt>
                <c:pt idx="35">
                  <c:v>44900</c:v>
                </c:pt>
                <c:pt idx="36">
                  <c:v>44930</c:v>
                </c:pt>
                <c:pt idx="37">
                  <c:v>44963</c:v>
                </c:pt>
                <c:pt idx="38">
                  <c:v>44991</c:v>
                </c:pt>
                <c:pt idx="39">
                  <c:v>45019</c:v>
                </c:pt>
                <c:pt idx="40">
                  <c:v>45047</c:v>
                </c:pt>
                <c:pt idx="41">
                  <c:v>45082</c:v>
                </c:pt>
              </c:numCache>
            </c:numRef>
          </c:cat>
          <c:val>
            <c:numRef>
              <c:f>Sheet1!$AH$8:$AH$49</c:f>
              <c:numCache>
                <c:formatCode>General</c:formatCode>
                <c:ptCount val="42"/>
                <c:pt idx="0">
                  <c:v>114</c:v>
                </c:pt>
                <c:pt idx="1">
                  <c:v>128</c:v>
                </c:pt>
                <c:pt idx="2">
                  <c:v>116</c:v>
                </c:pt>
                <c:pt idx="3">
                  <c:v>108</c:v>
                </c:pt>
                <c:pt idx="4">
                  <c:v>112</c:v>
                </c:pt>
                <c:pt idx="5">
                  <c:v>115</c:v>
                </c:pt>
                <c:pt idx="6">
                  <c:v>121</c:v>
                </c:pt>
                <c:pt idx="7">
                  <c:v>113</c:v>
                </c:pt>
                <c:pt idx="8">
                  <c:v>117</c:v>
                </c:pt>
                <c:pt idx="9">
                  <c:v>105</c:v>
                </c:pt>
                <c:pt idx="10">
                  <c:v>74</c:v>
                </c:pt>
                <c:pt idx="11">
                  <c:v>77</c:v>
                </c:pt>
                <c:pt idx="12">
                  <c:v>74</c:v>
                </c:pt>
                <c:pt idx="13">
                  <c:v>69</c:v>
                </c:pt>
                <c:pt idx="14">
                  <c:v>84</c:v>
                </c:pt>
                <c:pt idx="15">
                  <c:v>75</c:v>
                </c:pt>
                <c:pt idx="16">
                  <c:v>61</c:v>
                </c:pt>
                <c:pt idx="17">
                  <c:v>69</c:v>
                </c:pt>
                <c:pt idx="18">
                  <c:v>66</c:v>
                </c:pt>
                <c:pt idx="19">
                  <c:v>68</c:v>
                </c:pt>
                <c:pt idx="20">
                  <c:v>68</c:v>
                </c:pt>
                <c:pt idx="21">
                  <c:v>71</c:v>
                </c:pt>
                <c:pt idx="22">
                  <c:v>74</c:v>
                </c:pt>
                <c:pt idx="23">
                  <c:v>70</c:v>
                </c:pt>
                <c:pt idx="24">
                  <c:v>81</c:v>
                </c:pt>
                <c:pt idx="25">
                  <c:v>78</c:v>
                </c:pt>
                <c:pt idx="26">
                  <c:v>71</c:v>
                </c:pt>
                <c:pt idx="27">
                  <c:v>79</c:v>
                </c:pt>
                <c:pt idx="28">
                  <c:v>72</c:v>
                </c:pt>
                <c:pt idx="29">
                  <c:v>84</c:v>
                </c:pt>
                <c:pt idx="30">
                  <c:v>71</c:v>
                </c:pt>
                <c:pt idx="31">
                  <c:v>71</c:v>
                </c:pt>
                <c:pt idx="32">
                  <c:v>60</c:v>
                </c:pt>
                <c:pt idx="33">
                  <c:v>72</c:v>
                </c:pt>
                <c:pt idx="34">
                  <c:v>93</c:v>
                </c:pt>
                <c:pt idx="35">
                  <c:v>75</c:v>
                </c:pt>
                <c:pt idx="36">
                  <c:v>84</c:v>
                </c:pt>
                <c:pt idx="37">
                  <c:v>124</c:v>
                </c:pt>
                <c:pt idx="38">
                  <c:v>130</c:v>
                </c:pt>
                <c:pt idx="39">
                  <c:v>127</c:v>
                </c:pt>
                <c:pt idx="40">
                  <c:v>120</c:v>
                </c:pt>
                <c:pt idx="41">
                  <c:v>116</c:v>
                </c:pt>
              </c:numCache>
            </c:numRef>
          </c:val>
          <c:smooth val="0"/>
          <c:extLst>
            <c:ext xmlns:c16="http://schemas.microsoft.com/office/drawing/2014/chart" uri="{C3380CC4-5D6E-409C-BE32-E72D297353CC}">
              <c16:uniqueId val="{00000000-3B0E-E84B-939A-5C8B080FABD5}"/>
            </c:ext>
          </c:extLst>
        </c:ser>
        <c:ser>
          <c:idx val="1"/>
          <c:order val="1"/>
          <c:tx>
            <c:strRef>
              <c:f>Sheet1!$AI$7</c:f>
              <c:strCache>
                <c:ptCount val="1"/>
                <c:pt idx="0">
                  <c:v>LDL-C</c:v>
                </c:pt>
              </c:strCache>
            </c:strRef>
          </c:tx>
          <c:spPr>
            <a:ln w="28575" cap="rnd">
              <a:solidFill>
                <a:srgbClr val="C00000"/>
              </a:solidFill>
              <a:round/>
            </a:ln>
            <a:effectLst/>
          </c:spPr>
          <c:marker>
            <c:symbol val="circle"/>
            <c:size val="5"/>
            <c:spPr>
              <a:solidFill>
                <a:srgbClr val="C00000"/>
              </a:solidFill>
              <a:ln w="9525">
                <a:noFill/>
              </a:ln>
              <a:effectLst/>
            </c:spPr>
          </c:marker>
          <c:cat>
            <c:numRef>
              <c:f>Sheet1!$AG$8:$AG$49</c:f>
              <c:numCache>
                <c:formatCode>m/d/yy</c:formatCode>
                <c:ptCount val="42"/>
                <c:pt idx="0">
                  <c:v>43780</c:v>
                </c:pt>
                <c:pt idx="1">
                  <c:v>43801</c:v>
                </c:pt>
                <c:pt idx="2">
                  <c:v>43836</c:v>
                </c:pt>
                <c:pt idx="3">
                  <c:v>43864</c:v>
                </c:pt>
                <c:pt idx="4">
                  <c:v>43892</c:v>
                </c:pt>
                <c:pt idx="5">
                  <c:v>43927</c:v>
                </c:pt>
                <c:pt idx="6">
                  <c:v>43962</c:v>
                </c:pt>
                <c:pt idx="7">
                  <c:v>43990</c:v>
                </c:pt>
                <c:pt idx="8">
                  <c:v>44018</c:v>
                </c:pt>
                <c:pt idx="9">
                  <c:v>44046</c:v>
                </c:pt>
                <c:pt idx="10">
                  <c:v>44081</c:v>
                </c:pt>
                <c:pt idx="11">
                  <c:v>44109</c:v>
                </c:pt>
                <c:pt idx="12">
                  <c:v>44144</c:v>
                </c:pt>
                <c:pt idx="13">
                  <c:v>44172</c:v>
                </c:pt>
                <c:pt idx="14">
                  <c:v>44228</c:v>
                </c:pt>
                <c:pt idx="15">
                  <c:v>44258</c:v>
                </c:pt>
                <c:pt idx="16">
                  <c:v>44314</c:v>
                </c:pt>
                <c:pt idx="17">
                  <c:v>44342</c:v>
                </c:pt>
                <c:pt idx="18">
                  <c:v>44377</c:v>
                </c:pt>
                <c:pt idx="19">
                  <c:v>44412</c:v>
                </c:pt>
                <c:pt idx="20">
                  <c:v>44440</c:v>
                </c:pt>
                <c:pt idx="21">
                  <c:v>44475</c:v>
                </c:pt>
                <c:pt idx="22">
                  <c:v>44501</c:v>
                </c:pt>
                <c:pt idx="23">
                  <c:v>44538</c:v>
                </c:pt>
                <c:pt idx="24">
                  <c:v>44567</c:v>
                </c:pt>
                <c:pt idx="25">
                  <c:v>44599</c:v>
                </c:pt>
                <c:pt idx="26">
                  <c:v>44627</c:v>
                </c:pt>
                <c:pt idx="27">
                  <c:v>44655</c:v>
                </c:pt>
                <c:pt idx="28">
                  <c:v>44690</c:v>
                </c:pt>
                <c:pt idx="29">
                  <c:v>44718</c:v>
                </c:pt>
                <c:pt idx="30">
                  <c:v>44747</c:v>
                </c:pt>
                <c:pt idx="31">
                  <c:v>44774</c:v>
                </c:pt>
                <c:pt idx="32">
                  <c:v>44809</c:v>
                </c:pt>
                <c:pt idx="33">
                  <c:v>44837</c:v>
                </c:pt>
                <c:pt idx="34">
                  <c:v>44872</c:v>
                </c:pt>
                <c:pt idx="35">
                  <c:v>44900</c:v>
                </c:pt>
                <c:pt idx="36">
                  <c:v>44930</c:v>
                </c:pt>
                <c:pt idx="37">
                  <c:v>44963</c:v>
                </c:pt>
                <c:pt idx="38">
                  <c:v>44991</c:v>
                </c:pt>
                <c:pt idx="39">
                  <c:v>45019</c:v>
                </c:pt>
                <c:pt idx="40">
                  <c:v>45047</c:v>
                </c:pt>
                <c:pt idx="41">
                  <c:v>45082</c:v>
                </c:pt>
              </c:numCache>
            </c:numRef>
          </c:cat>
          <c:val>
            <c:numRef>
              <c:f>Sheet1!$AI$8:$AI$49</c:f>
              <c:numCache>
                <c:formatCode>General</c:formatCode>
                <c:ptCount val="42"/>
                <c:pt idx="0">
                  <c:v>47</c:v>
                </c:pt>
                <c:pt idx="1">
                  <c:v>63</c:v>
                </c:pt>
                <c:pt idx="2">
                  <c:v>58</c:v>
                </c:pt>
                <c:pt idx="3">
                  <c:v>45</c:v>
                </c:pt>
                <c:pt idx="4">
                  <c:v>49</c:v>
                </c:pt>
                <c:pt idx="5">
                  <c:v>48</c:v>
                </c:pt>
                <c:pt idx="6">
                  <c:v>57</c:v>
                </c:pt>
                <c:pt idx="7">
                  <c:v>59</c:v>
                </c:pt>
                <c:pt idx="8">
                  <c:v>60</c:v>
                </c:pt>
                <c:pt idx="9">
                  <c:v>50</c:v>
                </c:pt>
                <c:pt idx="10">
                  <c:v>23</c:v>
                </c:pt>
                <c:pt idx="11">
                  <c:v>26</c:v>
                </c:pt>
                <c:pt idx="12">
                  <c:v>22</c:v>
                </c:pt>
                <c:pt idx="13">
                  <c:v>21</c:v>
                </c:pt>
                <c:pt idx="14">
                  <c:v>31</c:v>
                </c:pt>
                <c:pt idx="15">
                  <c:v>25</c:v>
                </c:pt>
                <c:pt idx="16">
                  <c:v>21</c:v>
                </c:pt>
                <c:pt idx="17">
                  <c:v>21</c:v>
                </c:pt>
                <c:pt idx="18">
                  <c:v>23</c:v>
                </c:pt>
                <c:pt idx="19">
                  <c:v>24</c:v>
                </c:pt>
                <c:pt idx="20">
                  <c:v>25</c:v>
                </c:pt>
                <c:pt idx="21">
                  <c:v>24</c:v>
                </c:pt>
                <c:pt idx="22">
                  <c:v>26</c:v>
                </c:pt>
                <c:pt idx="23">
                  <c:v>24</c:v>
                </c:pt>
                <c:pt idx="24">
                  <c:v>31</c:v>
                </c:pt>
                <c:pt idx="25">
                  <c:v>28</c:v>
                </c:pt>
                <c:pt idx="26">
                  <c:v>24</c:v>
                </c:pt>
                <c:pt idx="27">
                  <c:v>23</c:v>
                </c:pt>
                <c:pt idx="28">
                  <c:v>20</c:v>
                </c:pt>
                <c:pt idx="29">
                  <c:v>32</c:v>
                </c:pt>
                <c:pt idx="30">
                  <c:v>26</c:v>
                </c:pt>
                <c:pt idx="31">
                  <c:v>25</c:v>
                </c:pt>
                <c:pt idx="32">
                  <c:v>20</c:v>
                </c:pt>
                <c:pt idx="33">
                  <c:v>24</c:v>
                </c:pt>
                <c:pt idx="34">
                  <c:v>25</c:v>
                </c:pt>
                <c:pt idx="35">
                  <c:v>24</c:v>
                </c:pt>
                <c:pt idx="36">
                  <c:v>31</c:v>
                </c:pt>
                <c:pt idx="37">
                  <c:v>59</c:v>
                </c:pt>
                <c:pt idx="38">
                  <c:v>59</c:v>
                </c:pt>
                <c:pt idx="39">
                  <c:v>60</c:v>
                </c:pt>
                <c:pt idx="40">
                  <c:v>62</c:v>
                </c:pt>
                <c:pt idx="41">
                  <c:v>60</c:v>
                </c:pt>
              </c:numCache>
            </c:numRef>
          </c:val>
          <c:smooth val="0"/>
          <c:extLst>
            <c:ext xmlns:c16="http://schemas.microsoft.com/office/drawing/2014/chart" uri="{C3380CC4-5D6E-409C-BE32-E72D297353CC}">
              <c16:uniqueId val="{00000001-3B0E-E84B-939A-5C8B080FABD5}"/>
            </c:ext>
          </c:extLst>
        </c:ser>
        <c:dLbls>
          <c:showLegendKey val="0"/>
          <c:showVal val="0"/>
          <c:showCatName val="0"/>
          <c:showSerName val="0"/>
          <c:showPercent val="0"/>
          <c:showBubbleSize val="0"/>
        </c:dLbls>
        <c:marker val="1"/>
        <c:smooth val="0"/>
        <c:axId val="1951648224"/>
        <c:axId val="1951998688"/>
      </c:lineChart>
      <c:dateAx>
        <c:axId val="1951648224"/>
        <c:scaling>
          <c:orientation val="minMax"/>
        </c:scaling>
        <c:delete val="1"/>
        <c:axPos val="b"/>
        <c:majorGridlines>
          <c:spPr>
            <a:ln w="9525" cap="flat" cmpd="sng" algn="ctr">
              <a:solidFill>
                <a:schemeClr val="tx1">
                  <a:lumMod val="15000"/>
                  <a:lumOff val="85000"/>
                </a:schemeClr>
              </a:solidFill>
              <a:round/>
            </a:ln>
            <a:effectLst/>
          </c:spPr>
        </c:majorGridlines>
        <c:numFmt formatCode="m/d/yy" sourceLinked="1"/>
        <c:majorTickMark val="out"/>
        <c:minorTickMark val="none"/>
        <c:tickLblPos val="nextTo"/>
        <c:crossAx val="1951998688"/>
        <c:crosses val="autoZero"/>
        <c:auto val="1"/>
        <c:lblOffset val="100"/>
        <c:baseTimeUnit val="days"/>
        <c:majorUnit val="3"/>
        <c:majorTimeUnit val="months"/>
      </c:dateAx>
      <c:valAx>
        <c:axId val="19519986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Helvetica" pitchFamily="2" charset="0"/>
                <a:ea typeface="+mn-ea"/>
                <a:cs typeface="+mn-cs"/>
              </a:defRPr>
            </a:pPr>
            <a:endParaRPr lang="ja-JP"/>
          </a:p>
        </c:txPr>
        <c:crossAx val="1951648224"/>
        <c:crosses val="autoZero"/>
        <c:crossBetween val="between"/>
        <c:majorUnit val="5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B80348-66B9-5246-92CE-5B57B14356AA}" type="datetimeFigureOut">
              <a:rPr kumimoji="1" lang="ja-JP" altLang="en-US" smtClean="0"/>
              <a:t>2023/10/3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A34390-4FD9-BC49-823D-030AD51DAD5B}" type="slidenum">
              <a:rPr kumimoji="1" lang="ja-JP" altLang="en-US" smtClean="0"/>
              <a:t>‹#›</a:t>
            </a:fld>
            <a:endParaRPr kumimoji="1" lang="ja-JP" altLang="en-US"/>
          </a:p>
        </p:txBody>
      </p:sp>
    </p:spTree>
    <p:extLst>
      <p:ext uri="{BB962C8B-B14F-4D97-AF65-F5344CB8AC3E}">
        <p14:creationId xmlns:p14="http://schemas.microsoft.com/office/powerpoint/2010/main" val="31674086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latin typeface="Helvetica" pitchFamily="2" charset="0"/>
              </a:rPr>
              <a:t>Fig</a:t>
            </a:r>
            <a:r>
              <a:rPr kumimoji="1" lang="ja-JP" altLang="en-US" sz="1200" b="1">
                <a:latin typeface="Helvetica" pitchFamily="2" charset="0"/>
              </a:rPr>
              <a:t> </a:t>
            </a:r>
            <a:r>
              <a:rPr kumimoji="1" lang="en-US" altLang="ja-JP" sz="1200" b="1" dirty="0">
                <a:latin typeface="Helvetica" pitchFamily="2" charset="0"/>
              </a:rPr>
              <a:t>.1</a:t>
            </a:r>
            <a:endParaRPr kumimoji="1" lang="ja-JP" altLang="en-US" sz="1200" b="1">
              <a:latin typeface="Helvetica" pitchFamily="2" charset="0"/>
            </a:endParaRPr>
          </a:p>
          <a:p>
            <a:endParaRPr kumimoji="1" lang="ja-JP" altLang="en-US"/>
          </a:p>
        </p:txBody>
      </p:sp>
      <p:sp>
        <p:nvSpPr>
          <p:cNvPr id="4" name="スライド番号プレースホルダー 3"/>
          <p:cNvSpPr>
            <a:spLocks noGrp="1"/>
          </p:cNvSpPr>
          <p:nvPr>
            <p:ph type="sldNum" sz="quarter" idx="5"/>
          </p:nvPr>
        </p:nvSpPr>
        <p:spPr/>
        <p:txBody>
          <a:bodyPr/>
          <a:lstStyle/>
          <a:p>
            <a:fld id="{F0A34390-4FD9-BC49-823D-030AD51DAD5B}" type="slidenum">
              <a:rPr kumimoji="1" lang="ja-JP" altLang="en-US" smtClean="0"/>
              <a:t>1</a:t>
            </a:fld>
            <a:endParaRPr kumimoji="1" lang="ja-JP" altLang="en-US"/>
          </a:p>
        </p:txBody>
      </p:sp>
    </p:spTree>
    <p:extLst>
      <p:ext uri="{BB962C8B-B14F-4D97-AF65-F5344CB8AC3E}">
        <p14:creationId xmlns:p14="http://schemas.microsoft.com/office/powerpoint/2010/main" val="3683907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99A8FC-F859-C0FB-61CB-8E07E804377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EE7155C-B2A9-A17E-A91A-0A857FE434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54CF8CE-D52D-579B-BB16-EFFC7CA8B6AB}"/>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5DFBBD43-58EA-7598-BB83-8B2E4A20F1A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D9BC698-DB26-0FAF-EEF3-79E384B2E6C5}"/>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440545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8453DB-60DE-A3A9-2EE8-828A9A9E25D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1C663EA-D2C8-41CF-9A4C-C89ACADB210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30B916C-74EB-8389-2995-4BD5481491E3}"/>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0FD2D090-D8EE-90AA-E8CB-6230B89E35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CFE2538-778F-C3CC-C1D5-BAD121AECFE1}"/>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766791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01E9814-BB8C-5684-06C5-2FCB911769F9}"/>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C44F907-ABD4-2671-7753-65DC81E564F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5D20D66-A068-3E75-CEA9-AA8D5889F1FB}"/>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FF31CEEA-785D-041F-66B0-77B4734955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1A63F99-6D7A-38E2-3385-F697A8668A8B}"/>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096842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314287-CE85-5C22-3701-0318CEB0EE4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F42E231-6C40-4352-7D89-0EF87A12753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7EE7DD0-E134-DAA6-7D99-617D506EEF4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B82B7AC2-E06F-6A53-3794-C1FCDA48D70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05AA423-AC8F-2201-A797-16D7C93E1CCE}"/>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627970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73FAF3-CB45-7E77-ADBF-8750A19E43A2}"/>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1B8EC77-2915-BB79-EB93-7A9A0028C4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27EDD44-AFC7-3A5C-716D-89125EF715F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1B9EC569-E4B6-2AE1-DE6F-A0A95F06AA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E95FD3F-E104-5B40-DAFB-AE045E01F057}"/>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76074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7984B9-CA34-3B08-ABE0-F01E0C7A832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36D936C-8792-C097-A35A-235CBD81712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385542A-9DAB-785A-CED1-0E4CBF5B510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BBFFEB0-A92B-D1E8-2FD0-13202042A6D9}"/>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6" name="フッター プレースホルダー 5">
            <a:extLst>
              <a:ext uri="{FF2B5EF4-FFF2-40B4-BE49-F238E27FC236}">
                <a16:creationId xmlns:a16="http://schemas.microsoft.com/office/drawing/2014/main" id="{290FBEC2-0A0E-D52E-02BF-45A1D2E2039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C6F5A9D-7F42-81D1-C9A6-9217F88F153A}"/>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546510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59DFE1-0790-4DB1-54FF-0FAF0C50237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86AC893-1A19-9E0B-65E7-7F69A1B51B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DD63FE0-AB87-CEF1-31B2-D7F3AC12D35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B075DBB-38FA-8B43-DA36-452AEAAEB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5975490-62E4-8261-3A47-D70E6E4C928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ADDAD32-B306-4A88-64A4-994B36C5BAC9}"/>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8" name="フッター プレースホルダー 7">
            <a:extLst>
              <a:ext uri="{FF2B5EF4-FFF2-40B4-BE49-F238E27FC236}">
                <a16:creationId xmlns:a16="http://schemas.microsoft.com/office/drawing/2014/main" id="{5970D9BE-7D9D-2071-20BD-F18DB5D8657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298200A-0F2D-144F-AB9F-F366A27C53D1}"/>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843740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C8EC08-DEF9-7943-9385-B6C720254F6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26089DF-6444-DF89-2A4D-E11FA1F1E44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4" name="フッター プレースホルダー 3">
            <a:extLst>
              <a:ext uri="{FF2B5EF4-FFF2-40B4-BE49-F238E27FC236}">
                <a16:creationId xmlns:a16="http://schemas.microsoft.com/office/drawing/2014/main" id="{06642730-6318-D366-F7D1-C76A6C07BA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67032B2-65BA-B1D4-FD64-9D2917C60868}"/>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505371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F6B6607-985C-A18F-0ED5-A96163E1D2D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3" name="フッター プレースホルダー 2">
            <a:extLst>
              <a:ext uri="{FF2B5EF4-FFF2-40B4-BE49-F238E27FC236}">
                <a16:creationId xmlns:a16="http://schemas.microsoft.com/office/drawing/2014/main" id="{B9DD5CD9-0C8D-91BA-5F08-C33879E511A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D55FEFF-99E7-FB12-6943-D6DB16733096}"/>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659787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2B2A11-9707-3547-3CDE-0279F79A51B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0DA26B6-049B-957C-59B8-0E5E64D611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B8F6FF0-8EC9-AB54-054C-35DA752F17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ED41A81-61BD-CE03-D257-967B5F24B574}"/>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6" name="フッター プレースホルダー 5">
            <a:extLst>
              <a:ext uri="{FF2B5EF4-FFF2-40B4-BE49-F238E27FC236}">
                <a16:creationId xmlns:a16="http://schemas.microsoft.com/office/drawing/2014/main" id="{72154E6F-2054-45A5-AE2A-DAC85D42117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E071576-DE1C-811E-8D10-7964472150EC}"/>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884601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81A8F9-F69F-E906-4B07-C6E1780787B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1A4E110-4FBF-2AAE-19DE-4EB0A498AE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BE6467C-7377-ACC5-927B-1E8A9BDEDF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3FCABA1-8A12-E4BE-CCAD-89E97F4797C0}"/>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6" name="フッター プレースホルダー 5">
            <a:extLst>
              <a:ext uri="{FF2B5EF4-FFF2-40B4-BE49-F238E27FC236}">
                <a16:creationId xmlns:a16="http://schemas.microsoft.com/office/drawing/2014/main" id="{3A9E4234-CFC7-CE23-D84C-B90438F5B0F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F1E07EE-C74A-376E-2484-215009CF9A2E}"/>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368162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B781124-863D-8536-649C-BE8EAF989D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72C1330-9FDD-D633-7F69-879BBC1002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EBF966A-04BE-9387-F769-2EE3CBA777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4F52091B-B04F-C97A-2C18-3C9C840A0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C0254D6-5066-96F5-911C-A083D5A808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4234738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グラフ 3">
            <a:extLst>
              <a:ext uri="{FF2B5EF4-FFF2-40B4-BE49-F238E27FC236}">
                <a16:creationId xmlns:a16="http://schemas.microsoft.com/office/drawing/2014/main" id="{FEEF536F-A162-0213-8C6E-E21D17BE05AD}"/>
              </a:ext>
            </a:extLst>
          </p:cNvPr>
          <p:cNvGraphicFramePr>
            <a:graphicFrameLocks/>
          </p:cNvGraphicFramePr>
          <p:nvPr>
            <p:extLst>
              <p:ext uri="{D42A27DB-BD31-4B8C-83A1-F6EECF244321}">
                <p14:modId xmlns:p14="http://schemas.microsoft.com/office/powerpoint/2010/main" val="505861154"/>
              </p:ext>
            </p:extLst>
          </p:nvPr>
        </p:nvGraphicFramePr>
        <p:xfrm>
          <a:off x="123484" y="2359694"/>
          <a:ext cx="11632367" cy="2059704"/>
        </p:xfrm>
        <a:graphic>
          <a:graphicData uri="http://schemas.openxmlformats.org/drawingml/2006/chart">
            <c:chart xmlns:c="http://schemas.openxmlformats.org/drawingml/2006/chart" xmlns:r="http://schemas.openxmlformats.org/officeDocument/2006/relationships" r:id="rId3"/>
          </a:graphicData>
        </a:graphic>
      </p:graphicFrame>
      <p:sp>
        <p:nvSpPr>
          <p:cNvPr id="6" name="テキスト ボックス 5">
            <a:extLst>
              <a:ext uri="{FF2B5EF4-FFF2-40B4-BE49-F238E27FC236}">
                <a16:creationId xmlns:a16="http://schemas.microsoft.com/office/drawing/2014/main" id="{AD5C868D-72F1-3164-DF36-0A59CA5B1D45}"/>
              </a:ext>
            </a:extLst>
          </p:cNvPr>
          <p:cNvSpPr txBox="1"/>
          <p:nvPr/>
        </p:nvSpPr>
        <p:spPr>
          <a:xfrm>
            <a:off x="-31481" y="2032174"/>
            <a:ext cx="2023883" cy="400110"/>
          </a:xfrm>
          <a:prstGeom prst="rect">
            <a:avLst/>
          </a:prstGeom>
          <a:noFill/>
        </p:spPr>
        <p:txBody>
          <a:bodyPr wrap="square" rtlCol="0">
            <a:spAutoFit/>
          </a:bodyPr>
          <a:lstStyle/>
          <a:p>
            <a:r>
              <a:rPr lang="en-US" altLang="ja-JP" sz="2000" dirty="0">
                <a:solidFill>
                  <a:schemeClr val="accent1"/>
                </a:solidFill>
              </a:rPr>
              <a:t>TSH</a:t>
            </a:r>
            <a:r>
              <a:rPr lang="ja-JP" altLang="en-US" sz="1400">
                <a:solidFill>
                  <a:schemeClr val="accent1"/>
                </a:solidFill>
              </a:rPr>
              <a:t>（</a:t>
            </a:r>
            <a:r>
              <a:rPr lang="en-US" altLang="ja-JP" sz="1400" dirty="0" err="1">
                <a:solidFill>
                  <a:schemeClr val="accent1"/>
                </a:solidFill>
              </a:rPr>
              <a:t>μIU</a:t>
            </a:r>
            <a:r>
              <a:rPr lang="en-US" altLang="ja-JP" sz="1400" dirty="0">
                <a:solidFill>
                  <a:schemeClr val="accent1"/>
                </a:solidFill>
              </a:rPr>
              <a:t>/mL</a:t>
            </a:r>
            <a:r>
              <a:rPr lang="ja-JP" altLang="en-US" sz="1400">
                <a:solidFill>
                  <a:schemeClr val="accent1"/>
                </a:solidFill>
              </a:rPr>
              <a:t>）</a:t>
            </a:r>
            <a:endParaRPr kumimoji="1" lang="ja-JP" altLang="en-US" sz="1400">
              <a:solidFill>
                <a:schemeClr val="accent1"/>
              </a:solidFill>
            </a:endParaRPr>
          </a:p>
        </p:txBody>
      </p:sp>
      <p:sp>
        <p:nvSpPr>
          <p:cNvPr id="7" name="テキスト ボックス 6">
            <a:extLst>
              <a:ext uri="{FF2B5EF4-FFF2-40B4-BE49-F238E27FC236}">
                <a16:creationId xmlns:a16="http://schemas.microsoft.com/office/drawing/2014/main" id="{1D53AC76-82B6-0B7F-056E-AA4FB45F876C}"/>
              </a:ext>
            </a:extLst>
          </p:cNvPr>
          <p:cNvSpPr txBox="1"/>
          <p:nvPr/>
        </p:nvSpPr>
        <p:spPr>
          <a:xfrm>
            <a:off x="11096009" y="2032174"/>
            <a:ext cx="1435615" cy="400110"/>
          </a:xfrm>
          <a:prstGeom prst="rect">
            <a:avLst/>
          </a:prstGeom>
          <a:noFill/>
        </p:spPr>
        <p:txBody>
          <a:bodyPr wrap="square" rtlCol="0">
            <a:spAutoFit/>
          </a:bodyPr>
          <a:lstStyle/>
          <a:p>
            <a:r>
              <a:rPr lang="ja-JP" altLang="en-US" sz="2000">
                <a:solidFill>
                  <a:schemeClr val="accent2"/>
                </a:solidFill>
              </a:rPr>
              <a:t>ｆ</a:t>
            </a:r>
            <a:r>
              <a:rPr lang="en-US" altLang="ja-JP" sz="2000" dirty="0">
                <a:solidFill>
                  <a:schemeClr val="accent2"/>
                </a:solidFill>
              </a:rPr>
              <a:t>T4</a:t>
            </a:r>
            <a:r>
              <a:rPr lang="ja-JP" altLang="en-US" sz="1400">
                <a:solidFill>
                  <a:schemeClr val="accent2"/>
                </a:solidFill>
              </a:rPr>
              <a:t>（</a:t>
            </a:r>
            <a:r>
              <a:rPr lang="en-US" altLang="ja-JP" sz="1400" dirty="0">
                <a:solidFill>
                  <a:schemeClr val="accent2"/>
                </a:solidFill>
              </a:rPr>
              <a:t>ng/dL</a:t>
            </a:r>
            <a:r>
              <a:rPr lang="ja-JP" altLang="en-US" sz="1400">
                <a:solidFill>
                  <a:schemeClr val="accent2"/>
                </a:solidFill>
              </a:rPr>
              <a:t>）</a:t>
            </a:r>
            <a:endParaRPr kumimoji="1" lang="ja-JP" altLang="en-US" sz="1400">
              <a:solidFill>
                <a:schemeClr val="accent2"/>
              </a:solidFill>
            </a:endParaRPr>
          </a:p>
        </p:txBody>
      </p:sp>
      <p:sp>
        <p:nvSpPr>
          <p:cNvPr id="8" name="正方形/長方形 7">
            <a:extLst>
              <a:ext uri="{FF2B5EF4-FFF2-40B4-BE49-F238E27FC236}">
                <a16:creationId xmlns:a16="http://schemas.microsoft.com/office/drawing/2014/main" id="{A9A494CC-568E-8575-D9D4-4A26CAAF0278}"/>
              </a:ext>
            </a:extLst>
          </p:cNvPr>
          <p:cNvSpPr/>
          <p:nvPr/>
        </p:nvSpPr>
        <p:spPr>
          <a:xfrm>
            <a:off x="3420245" y="1388908"/>
            <a:ext cx="6716209" cy="56608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i="1" kern="0" dirty="0" err="1">
                <a:solidFill>
                  <a:schemeClr val="tx1"/>
                </a:solidFill>
                <a:effectLst/>
                <a:latin typeface="Helvetica" pitchFamily="2" charset="0"/>
                <a:ea typeface="ＭＳ Ｐゴシック" panose="020B0600070205080204" pitchFamily="34" charset="-128"/>
              </a:rPr>
              <a:t>roxadustat</a:t>
            </a:r>
            <a:r>
              <a:rPr lang="ja-JP" altLang="ja-JP" sz="2000" b="1">
                <a:solidFill>
                  <a:schemeClr val="tx1"/>
                </a:solidFill>
                <a:effectLst/>
                <a:latin typeface="Helvetica" pitchFamily="2" charset="0"/>
              </a:rPr>
              <a:t> </a:t>
            </a:r>
            <a:r>
              <a:rPr kumimoji="1" lang="ja-JP" altLang="en-US" sz="2000" b="1">
                <a:solidFill>
                  <a:schemeClr val="tx1"/>
                </a:solidFill>
                <a:latin typeface="Helvetica" pitchFamily="2" charset="0"/>
              </a:rPr>
              <a:t>（</a:t>
            </a:r>
            <a:r>
              <a:rPr kumimoji="1" lang="en-US" altLang="ja-JP" sz="2000" b="1" dirty="0">
                <a:solidFill>
                  <a:schemeClr val="tx1"/>
                </a:solidFill>
                <a:latin typeface="Helvetica" pitchFamily="2" charset="0"/>
              </a:rPr>
              <a:t>mg/</a:t>
            </a:r>
            <a:r>
              <a:rPr lang="en-US" altLang="ja-JP" sz="2000" b="1" dirty="0">
                <a:solidFill>
                  <a:schemeClr val="tx1"/>
                </a:solidFill>
                <a:latin typeface="Helvetica" pitchFamily="2" charset="0"/>
              </a:rPr>
              <a:t>3time a week</a:t>
            </a:r>
            <a:r>
              <a:rPr kumimoji="1" lang="ja-JP" altLang="en-US" sz="2000" b="1">
                <a:solidFill>
                  <a:schemeClr val="tx1"/>
                </a:solidFill>
                <a:latin typeface="Helvetica" pitchFamily="2" charset="0"/>
              </a:rPr>
              <a:t>）</a:t>
            </a:r>
          </a:p>
        </p:txBody>
      </p:sp>
      <p:sp>
        <p:nvSpPr>
          <p:cNvPr id="10" name="テキスト ボックス 9">
            <a:extLst>
              <a:ext uri="{FF2B5EF4-FFF2-40B4-BE49-F238E27FC236}">
                <a16:creationId xmlns:a16="http://schemas.microsoft.com/office/drawing/2014/main" id="{E1C96EF6-340F-A317-A30C-C813B640F69F}"/>
              </a:ext>
            </a:extLst>
          </p:cNvPr>
          <p:cNvSpPr txBox="1"/>
          <p:nvPr/>
        </p:nvSpPr>
        <p:spPr>
          <a:xfrm>
            <a:off x="3420246" y="1346546"/>
            <a:ext cx="609600" cy="369332"/>
          </a:xfrm>
          <a:prstGeom prst="rect">
            <a:avLst/>
          </a:prstGeom>
          <a:noFill/>
        </p:spPr>
        <p:txBody>
          <a:bodyPr wrap="square" rtlCol="0">
            <a:spAutoFit/>
          </a:bodyPr>
          <a:lstStyle/>
          <a:p>
            <a:r>
              <a:rPr lang="en-US" altLang="ja-JP" dirty="0"/>
              <a:t>2</a:t>
            </a:r>
            <a:r>
              <a:rPr kumimoji="1" lang="en-US" altLang="ja-JP" dirty="0"/>
              <a:t>00</a:t>
            </a:r>
            <a:endParaRPr kumimoji="1" lang="ja-JP" altLang="en-US"/>
          </a:p>
        </p:txBody>
      </p:sp>
      <p:sp>
        <p:nvSpPr>
          <p:cNvPr id="11" name="正方形/長方形 10">
            <a:extLst>
              <a:ext uri="{FF2B5EF4-FFF2-40B4-BE49-F238E27FC236}">
                <a16:creationId xmlns:a16="http://schemas.microsoft.com/office/drawing/2014/main" id="{1D2E6A2F-6548-9F43-A8AF-94EC33D421F8}"/>
              </a:ext>
            </a:extLst>
          </p:cNvPr>
          <p:cNvSpPr/>
          <p:nvPr/>
        </p:nvSpPr>
        <p:spPr>
          <a:xfrm>
            <a:off x="3502325" y="1221140"/>
            <a:ext cx="1026844" cy="982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F4CB7A97-CCFD-BA6A-EB67-A07A802C1724}"/>
              </a:ext>
            </a:extLst>
          </p:cNvPr>
          <p:cNvSpPr/>
          <p:nvPr/>
        </p:nvSpPr>
        <p:spPr>
          <a:xfrm>
            <a:off x="4480208" y="1171569"/>
            <a:ext cx="319315" cy="1629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F796397B-64EC-A027-55AB-7FE038A13897}"/>
              </a:ext>
            </a:extLst>
          </p:cNvPr>
          <p:cNvSpPr/>
          <p:nvPr/>
        </p:nvSpPr>
        <p:spPr>
          <a:xfrm>
            <a:off x="4863437" y="1053971"/>
            <a:ext cx="401494" cy="267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954CA2A9-FB16-2E84-EB5F-26FE098F4553}"/>
              </a:ext>
            </a:extLst>
          </p:cNvPr>
          <p:cNvSpPr/>
          <p:nvPr/>
        </p:nvSpPr>
        <p:spPr>
          <a:xfrm>
            <a:off x="5268829" y="1009450"/>
            <a:ext cx="577130" cy="3036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06D9DDB9-029F-3E18-37EE-5A9E6F9876E6}"/>
              </a:ext>
            </a:extLst>
          </p:cNvPr>
          <p:cNvSpPr/>
          <p:nvPr/>
        </p:nvSpPr>
        <p:spPr>
          <a:xfrm>
            <a:off x="5845959" y="918890"/>
            <a:ext cx="706837" cy="397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389215B7-6376-2A08-2098-57442AC3B92D}"/>
              </a:ext>
            </a:extLst>
          </p:cNvPr>
          <p:cNvSpPr/>
          <p:nvPr/>
        </p:nvSpPr>
        <p:spPr>
          <a:xfrm>
            <a:off x="6552292" y="847725"/>
            <a:ext cx="3579664" cy="4868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kern="0" dirty="0">
                <a:solidFill>
                  <a:schemeClr val="tx1"/>
                </a:solidFill>
                <a:effectLst/>
                <a:latin typeface="Helvetica" pitchFamily="2" charset="0"/>
                <a:ea typeface="ＭＳ Ｐゴシック" panose="020B0600070205080204" pitchFamily="34" charset="-128"/>
              </a:rPr>
              <a:t>levothyroxine</a:t>
            </a:r>
            <a:r>
              <a:rPr lang="ja-JP" altLang="ja-JP" sz="2000" b="1">
                <a:solidFill>
                  <a:schemeClr val="tx1"/>
                </a:solidFill>
                <a:effectLst/>
                <a:latin typeface="Helvetica" pitchFamily="2" charset="0"/>
              </a:rPr>
              <a:t> </a:t>
            </a:r>
            <a:r>
              <a:rPr lang="en-US" altLang="ja-JP" sz="2000" b="1" dirty="0">
                <a:solidFill>
                  <a:schemeClr val="tx1"/>
                </a:solidFill>
                <a:latin typeface="Helvetica" pitchFamily="2" charset="0"/>
                <a:ea typeface="MS Gothic" panose="020B0609070205080204" pitchFamily="49" charset="-128"/>
              </a:rPr>
              <a:t>(</a:t>
            </a:r>
            <a:r>
              <a:rPr lang="en-US" altLang="ja-JP" sz="2000" b="1" dirty="0" err="1">
                <a:solidFill>
                  <a:schemeClr val="tx1"/>
                </a:solidFill>
                <a:latin typeface="Helvetica" pitchFamily="2" charset="0"/>
                <a:ea typeface="MS Gothic" panose="020B0609070205080204" pitchFamily="49" charset="-128"/>
              </a:rPr>
              <a:t>μg</a:t>
            </a:r>
            <a:r>
              <a:rPr lang="en-US" altLang="ja-JP" sz="2000" b="1" dirty="0">
                <a:solidFill>
                  <a:schemeClr val="tx1"/>
                </a:solidFill>
                <a:latin typeface="Helvetica" pitchFamily="2" charset="0"/>
                <a:ea typeface="MS Gothic" panose="020B0609070205080204" pitchFamily="49" charset="-128"/>
              </a:rPr>
              <a:t>/day)</a:t>
            </a:r>
            <a:endParaRPr kumimoji="1" lang="ja-JP" altLang="en-US" sz="2000" b="1">
              <a:solidFill>
                <a:schemeClr val="tx1"/>
              </a:solidFill>
              <a:latin typeface="Helvetica" pitchFamily="2" charset="0"/>
            </a:endParaRPr>
          </a:p>
        </p:txBody>
      </p:sp>
      <p:sp>
        <p:nvSpPr>
          <p:cNvPr id="17" name="テキスト ボックス 16">
            <a:extLst>
              <a:ext uri="{FF2B5EF4-FFF2-40B4-BE49-F238E27FC236}">
                <a16:creationId xmlns:a16="http://schemas.microsoft.com/office/drawing/2014/main" id="{D55AF63C-5616-6E40-3137-B69D0A72D2BD}"/>
              </a:ext>
            </a:extLst>
          </p:cNvPr>
          <p:cNvSpPr txBox="1"/>
          <p:nvPr/>
        </p:nvSpPr>
        <p:spPr>
          <a:xfrm>
            <a:off x="6476410" y="488296"/>
            <a:ext cx="609600" cy="369332"/>
          </a:xfrm>
          <a:prstGeom prst="rect">
            <a:avLst/>
          </a:prstGeom>
          <a:noFill/>
        </p:spPr>
        <p:txBody>
          <a:bodyPr wrap="square" rtlCol="0">
            <a:spAutoFit/>
          </a:bodyPr>
          <a:lstStyle/>
          <a:p>
            <a:r>
              <a:rPr lang="en-US" altLang="ja-JP" dirty="0"/>
              <a:t>2</a:t>
            </a:r>
            <a:r>
              <a:rPr kumimoji="1" lang="en-US" altLang="ja-JP" dirty="0"/>
              <a:t>00</a:t>
            </a:r>
            <a:endParaRPr kumimoji="1" lang="ja-JP" altLang="en-US"/>
          </a:p>
        </p:txBody>
      </p:sp>
      <p:sp>
        <p:nvSpPr>
          <p:cNvPr id="18" name="テキスト ボックス 17">
            <a:extLst>
              <a:ext uri="{FF2B5EF4-FFF2-40B4-BE49-F238E27FC236}">
                <a16:creationId xmlns:a16="http://schemas.microsoft.com/office/drawing/2014/main" id="{8628BB4C-0182-E3B7-AAD8-1448B7BDB14E}"/>
              </a:ext>
            </a:extLst>
          </p:cNvPr>
          <p:cNvSpPr txBox="1"/>
          <p:nvPr/>
        </p:nvSpPr>
        <p:spPr>
          <a:xfrm>
            <a:off x="3542183" y="908537"/>
            <a:ext cx="740226" cy="369332"/>
          </a:xfrm>
          <a:prstGeom prst="rect">
            <a:avLst/>
          </a:prstGeom>
          <a:noFill/>
        </p:spPr>
        <p:txBody>
          <a:bodyPr wrap="square" rtlCol="0">
            <a:spAutoFit/>
          </a:bodyPr>
          <a:lstStyle/>
          <a:p>
            <a:r>
              <a:rPr kumimoji="1" lang="en-US" altLang="ja-JP" dirty="0"/>
              <a:t>12.5</a:t>
            </a:r>
            <a:endParaRPr kumimoji="1" lang="ja-JP" altLang="en-US"/>
          </a:p>
        </p:txBody>
      </p:sp>
      <p:sp>
        <p:nvSpPr>
          <p:cNvPr id="20" name="正方形/長方形 19">
            <a:extLst>
              <a:ext uri="{FF2B5EF4-FFF2-40B4-BE49-F238E27FC236}">
                <a16:creationId xmlns:a16="http://schemas.microsoft.com/office/drawing/2014/main" id="{3C4E93F2-1971-7601-4ECE-2328F00364AF}"/>
              </a:ext>
            </a:extLst>
          </p:cNvPr>
          <p:cNvSpPr/>
          <p:nvPr/>
        </p:nvSpPr>
        <p:spPr>
          <a:xfrm>
            <a:off x="2782344" y="1674327"/>
            <a:ext cx="290284" cy="27156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solidFill>
                <a:schemeClr val="tx1"/>
              </a:solidFill>
            </a:endParaRPr>
          </a:p>
        </p:txBody>
      </p:sp>
      <p:sp>
        <p:nvSpPr>
          <p:cNvPr id="21" name="正方形/長方形 20">
            <a:extLst>
              <a:ext uri="{FF2B5EF4-FFF2-40B4-BE49-F238E27FC236}">
                <a16:creationId xmlns:a16="http://schemas.microsoft.com/office/drawing/2014/main" id="{A0741D40-94AA-6FF0-654F-8F771EB70DA9}"/>
              </a:ext>
            </a:extLst>
          </p:cNvPr>
          <p:cNvSpPr/>
          <p:nvPr/>
        </p:nvSpPr>
        <p:spPr>
          <a:xfrm>
            <a:off x="2960168" y="1585658"/>
            <a:ext cx="290284" cy="360237"/>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63750F3-ECAF-320F-CB4F-CF9DEB2B8E8B}"/>
              </a:ext>
            </a:extLst>
          </p:cNvPr>
          <p:cNvSpPr/>
          <p:nvPr/>
        </p:nvSpPr>
        <p:spPr>
          <a:xfrm>
            <a:off x="4652040" y="1117196"/>
            <a:ext cx="336702" cy="199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C4BAC57A-7276-CBEC-D192-9AD24C141EE9}"/>
              </a:ext>
            </a:extLst>
          </p:cNvPr>
          <p:cNvSpPr/>
          <p:nvPr/>
        </p:nvSpPr>
        <p:spPr>
          <a:xfrm>
            <a:off x="10187406" y="1388908"/>
            <a:ext cx="1637075" cy="57479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kern="0" dirty="0" err="1">
                <a:solidFill>
                  <a:schemeClr val="tx1"/>
                </a:solidFill>
                <a:effectLst/>
                <a:latin typeface="Helvetica" pitchFamily="2" charset="0"/>
                <a:ea typeface="ＭＳ Ｐゴシック" panose="020B0600070205080204" pitchFamily="34" charset="-128"/>
              </a:rPr>
              <a:t>daprodustat</a:t>
            </a:r>
            <a:r>
              <a:rPr lang="ja-JP" altLang="ja-JP" sz="1600" b="1">
                <a:solidFill>
                  <a:schemeClr val="tx1"/>
                </a:solidFill>
                <a:effectLst/>
                <a:latin typeface="Helvetica" pitchFamily="2" charset="0"/>
              </a:rPr>
              <a:t> </a:t>
            </a:r>
            <a:r>
              <a:rPr kumimoji="1" lang="en-US" altLang="ja-JP" sz="1600" b="1" dirty="0">
                <a:ln w="0"/>
                <a:solidFill>
                  <a:schemeClr val="tx1"/>
                </a:solidFill>
                <a:effectLst>
                  <a:outerShdw blurRad="38100" dist="19050" dir="2700000" algn="tl" rotWithShape="0">
                    <a:schemeClr val="dk1">
                      <a:alpha val="40000"/>
                    </a:schemeClr>
                  </a:outerShdw>
                </a:effectLst>
                <a:latin typeface="Helvetica" pitchFamily="2" charset="0"/>
              </a:rPr>
              <a:t> 12mg/</a:t>
            </a:r>
            <a:r>
              <a:rPr lang="en-US" altLang="ja-JP" sz="1600" b="1" dirty="0">
                <a:ln w="0"/>
                <a:solidFill>
                  <a:schemeClr val="tx1"/>
                </a:solidFill>
                <a:effectLst>
                  <a:outerShdw blurRad="38100" dist="19050" dir="2700000" algn="tl" rotWithShape="0">
                    <a:schemeClr val="dk1">
                      <a:alpha val="40000"/>
                    </a:schemeClr>
                  </a:outerShdw>
                </a:effectLst>
                <a:latin typeface="Helvetica" pitchFamily="2" charset="0"/>
              </a:rPr>
              <a:t>day</a:t>
            </a:r>
            <a:endParaRPr kumimoji="1" lang="en-US" altLang="ja-JP" sz="1600" b="1" dirty="0">
              <a:ln w="0"/>
              <a:solidFill>
                <a:schemeClr val="tx1"/>
              </a:solidFill>
              <a:effectLst>
                <a:outerShdw blurRad="38100" dist="19050" dir="2700000" algn="tl" rotWithShape="0">
                  <a:schemeClr val="dk1">
                    <a:alpha val="40000"/>
                  </a:schemeClr>
                </a:outerShdw>
              </a:effectLst>
              <a:latin typeface="Helvetica" pitchFamily="2" charset="0"/>
            </a:endParaRPr>
          </a:p>
        </p:txBody>
      </p:sp>
      <p:sp>
        <p:nvSpPr>
          <p:cNvPr id="27" name="正方形/長方形 26">
            <a:extLst>
              <a:ext uri="{FF2B5EF4-FFF2-40B4-BE49-F238E27FC236}">
                <a16:creationId xmlns:a16="http://schemas.microsoft.com/office/drawing/2014/main" id="{984BA3F7-3661-4721-1861-51AFD1D94F6A}"/>
              </a:ext>
            </a:extLst>
          </p:cNvPr>
          <p:cNvSpPr/>
          <p:nvPr/>
        </p:nvSpPr>
        <p:spPr>
          <a:xfrm>
            <a:off x="9856491" y="1087241"/>
            <a:ext cx="1184887" cy="2386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E6AF2319-7CCE-97FA-0892-6D241DB47D57}"/>
              </a:ext>
            </a:extLst>
          </p:cNvPr>
          <p:cNvSpPr txBox="1"/>
          <p:nvPr/>
        </p:nvSpPr>
        <p:spPr>
          <a:xfrm>
            <a:off x="10084066" y="771541"/>
            <a:ext cx="609600" cy="369332"/>
          </a:xfrm>
          <a:prstGeom prst="rect">
            <a:avLst/>
          </a:prstGeom>
          <a:noFill/>
        </p:spPr>
        <p:txBody>
          <a:bodyPr wrap="square" rtlCol="0">
            <a:spAutoFit/>
          </a:bodyPr>
          <a:lstStyle/>
          <a:p>
            <a:r>
              <a:rPr kumimoji="1" lang="en-US" altLang="ja-JP" dirty="0"/>
              <a:t>100</a:t>
            </a:r>
            <a:endParaRPr kumimoji="1" lang="ja-JP" altLang="en-US"/>
          </a:p>
        </p:txBody>
      </p:sp>
      <p:sp>
        <p:nvSpPr>
          <p:cNvPr id="29" name="テキスト ボックス 28">
            <a:extLst>
              <a:ext uri="{FF2B5EF4-FFF2-40B4-BE49-F238E27FC236}">
                <a16:creationId xmlns:a16="http://schemas.microsoft.com/office/drawing/2014/main" id="{F6B2856C-9197-E249-35CC-046BB69AFEE9}"/>
              </a:ext>
            </a:extLst>
          </p:cNvPr>
          <p:cNvSpPr txBox="1"/>
          <p:nvPr/>
        </p:nvSpPr>
        <p:spPr>
          <a:xfrm>
            <a:off x="164892" y="6493414"/>
            <a:ext cx="11902190" cy="307777"/>
          </a:xfrm>
          <a:prstGeom prst="rect">
            <a:avLst/>
          </a:prstGeom>
          <a:solidFill>
            <a:schemeClr val="bg1"/>
          </a:solidFill>
        </p:spPr>
        <p:txBody>
          <a:bodyPr wrap="square" rtlCol="0">
            <a:spAutoFit/>
          </a:bodyPr>
          <a:lstStyle/>
          <a:p>
            <a:r>
              <a:rPr kumimoji="1" lang="en-US" altLang="ja-JP" sz="1400" dirty="0">
                <a:latin typeface="Helvetica" pitchFamily="2" charset="0"/>
              </a:rPr>
              <a:t>2019/11  2020/2    2020/5</a:t>
            </a:r>
            <a:r>
              <a:rPr lang="en-US" altLang="ja-JP" sz="1400" dirty="0">
                <a:latin typeface="Helvetica" pitchFamily="2" charset="0"/>
              </a:rPr>
              <a:t>   </a:t>
            </a:r>
            <a:r>
              <a:rPr kumimoji="1" lang="en-US" altLang="ja-JP" sz="1400" dirty="0">
                <a:latin typeface="Helvetica" pitchFamily="2" charset="0"/>
              </a:rPr>
              <a:t>  2020/8    2020/11</a:t>
            </a:r>
            <a:r>
              <a:rPr kumimoji="1" lang="ja-JP" altLang="en-US" sz="1400">
                <a:latin typeface="Helvetica" pitchFamily="2" charset="0"/>
              </a:rPr>
              <a:t>　</a:t>
            </a:r>
            <a:r>
              <a:rPr kumimoji="1" lang="en-US" altLang="ja-JP" sz="1400" dirty="0">
                <a:latin typeface="Helvetica" pitchFamily="2" charset="0"/>
              </a:rPr>
              <a:t> 2021/2</a:t>
            </a:r>
            <a:r>
              <a:rPr kumimoji="1" lang="ja-JP" altLang="en-US" sz="1400">
                <a:latin typeface="Helvetica" pitchFamily="2" charset="0"/>
              </a:rPr>
              <a:t>　</a:t>
            </a:r>
            <a:r>
              <a:rPr kumimoji="1" lang="en-US" altLang="ja-JP" sz="1400" dirty="0">
                <a:latin typeface="Helvetica" pitchFamily="2" charset="0"/>
              </a:rPr>
              <a:t>  2021/5 </a:t>
            </a:r>
            <a:r>
              <a:rPr kumimoji="1" lang="ja-JP" altLang="en-US" sz="1400">
                <a:latin typeface="Helvetica" pitchFamily="2" charset="0"/>
              </a:rPr>
              <a:t>　</a:t>
            </a:r>
            <a:r>
              <a:rPr kumimoji="1" lang="en-US" altLang="ja-JP" sz="1400" dirty="0">
                <a:latin typeface="Helvetica" pitchFamily="2" charset="0"/>
              </a:rPr>
              <a:t>2021/8     2021/1    2022/2</a:t>
            </a:r>
            <a:r>
              <a:rPr kumimoji="1" lang="ja-JP" altLang="en-US" sz="1400">
                <a:latin typeface="Helvetica" pitchFamily="2" charset="0"/>
              </a:rPr>
              <a:t>　</a:t>
            </a:r>
            <a:r>
              <a:rPr kumimoji="1" lang="en-US" altLang="ja-JP" sz="1400" dirty="0">
                <a:latin typeface="Helvetica" pitchFamily="2" charset="0"/>
              </a:rPr>
              <a:t>   2022/5     2022/8    </a:t>
            </a:r>
            <a:r>
              <a:rPr kumimoji="1" lang="en-US" altLang="ja-JP" sz="1400">
                <a:latin typeface="Helvetica" pitchFamily="2" charset="0"/>
              </a:rPr>
              <a:t>2022/11  </a:t>
            </a:r>
            <a:r>
              <a:rPr lang="en-US" altLang="ja-JP" sz="1400">
                <a:latin typeface="Helvetica" pitchFamily="2" charset="0"/>
              </a:rPr>
              <a:t> </a:t>
            </a:r>
            <a:r>
              <a:rPr kumimoji="1" lang="en-US" altLang="ja-JP" sz="1400">
                <a:latin typeface="Helvetica" pitchFamily="2" charset="0"/>
              </a:rPr>
              <a:t>2023/2     </a:t>
            </a:r>
            <a:r>
              <a:rPr kumimoji="1" lang="en-US" altLang="ja-JP" sz="1400" dirty="0">
                <a:latin typeface="Helvetica" pitchFamily="2" charset="0"/>
              </a:rPr>
              <a:t>2022/5</a:t>
            </a:r>
            <a:endParaRPr kumimoji="1" lang="ja-JP" altLang="en-US" sz="1400">
              <a:latin typeface="Helvetica" pitchFamily="2" charset="0"/>
            </a:endParaRPr>
          </a:p>
        </p:txBody>
      </p:sp>
      <p:sp>
        <p:nvSpPr>
          <p:cNvPr id="30" name="右矢印 29">
            <a:extLst>
              <a:ext uri="{FF2B5EF4-FFF2-40B4-BE49-F238E27FC236}">
                <a16:creationId xmlns:a16="http://schemas.microsoft.com/office/drawing/2014/main" id="{C8C33AC9-30C2-3B59-5080-538F5F31FF83}"/>
              </a:ext>
            </a:extLst>
          </p:cNvPr>
          <p:cNvSpPr/>
          <p:nvPr/>
        </p:nvSpPr>
        <p:spPr>
          <a:xfrm rot="5400000" flipV="1">
            <a:off x="4092246" y="504561"/>
            <a:ext cx="431751" cy="259755"/>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BEEE7D7C-B133-9D5A-C664-13593FA384EB}"/>
              </a:ext>
            </a:extLst>
          </p:cNvPr>
          <p:cNvSpPr txBox="1"/>
          <p:nvPr/>
        </p:nvSpPr>
        <p:spPr>
          <a:xfrm>
            <a:off x="3830440" y="56163"/>
            <a:ext cx="1938165" cy="369332"/>
          </a:xfrm>
          <a:prstGeom prst="rect">
            <a:avLst/>
          </a:prstGeom>
          <a:solidFill>
            <a:schemeClr val="bg1"/>
          </a:solidFill>
        </p:spPr>
        <p:txBody>
          <a:bodyPr wrap="square" rtlCol="0">
            <a:spAutoFit/>
          </a:bodyPr>
          <a:lstStyle/>
          <a:p>
            <a:r>
              <a:rPr kumimoji="1" lang="en-US" altLang="ja-JP" dirty="0">
                <a:solidFill>
                  <a:srgbClr val="C00000"/>
                </a:solidFill>
              </a:rPr>
              <a:t>TRH test</a:t>
            </a:r>
            <a:endParaRPr kumimoji="1" lang="ja-JP" altLang="en-US">
              <a:solidFill>
                <a:srgbClr val="C00000"/>
              </a:solidFill>
            </a:endParaRPr>
          </a:p>
        </p:txBody>
      </p:sp>
      <p:sp>
        <p:nvSpPr>
          <p:cNvPr id="32" name="右矢印 31">
            <a:extLst>
              <a:ext uri="{FF2B5EF4-FFF2-40B4-BE49-F238E27FC236}">
                <a16:creationId xmlns:a16="http://schemas.microsoft.com/office/drawing/2014/main" id="{A533BCCE-5482-2022-8172-F03F21FFB21E}"/>
              </a:ext>
            </a:extLst>
          </p:cNvPr>
          <p:cNvSpPr/>
          <p:nvPr/>
        </p:nvSpPr>
        <p:spPr>
          <a:xfrm rot="5400000" flipV="1">
            <a:off x="11010011" y="511875"/>
            <a:ext cx="431751" cy="259755"/>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616AD5A2-53F9-6652-2B1C-2419F57D94EB}"/>
              </a:ext>
            </a:extLst>
          </p:cNvPr>
          <p:cNvSpPr txBox="1"/>
          <p:nvPr/>
        </p:nvSpPr>
        <p:spPr>
          <a:xfrm>
            <a:off x="10631467" y="56163"/>
            <a:ext cx="1435615" cy="369333"/>
          </a:xfrm>
          <a:prstGeom prst="rect">
            <a:avLst/>
          </a:prstGeom>
          <a:solidFill>
            <a:schemeClr val="bg1"/>
          </a:solidFill>
        </p:spPr>
        <p:txBody>
          <a:bodyPr wrap="square" rtlCol="0">
            <a:spAutoFit/>
          </a:bodyPr>
          <a:lstStyle/>
          <a:p>
            <a:r>
              <a:rPr kumimoji="1" lang="en-US" altLang="ja-JP" dirty="0">
                <a:solidFill>
                  <a:srgbClr val="C00000"/>
                </a:solidFill>
              </a:rPr>
              <a:t>TRH test</a:t>
            </a:r>
            <a:endParaRPr kumimoji="1" lang="ja-JP" altLang="en-US">
              <a:solidFill>
                <a:srgbClr val="C00000"/>
              </a:solidFill>
            </a:endParaRPr>
          </a:p>
        </p:txBody>
      </p:sp>
      <p:sp>
        <p:nvSpPr>
          <p:cNvPr id="36" name="正方形/長方形 35">
            <a:extLst>
              <a:ext uri="{FF2B5EF4-FFF2-40B4-BE49-F238E27FC236}">
                <a16:creationId xmlns:a16="http://schemas.microsoft.com/office/drawing/2014/main" id="{0E59F865-7824-3213-3667-8830D03B4866}"/>
              </a:ext>
            </a:extLst>
          </p:cNvPr>
          <p:cNvSpPr/>
          <p:nvPr/>
        </p:nvSpPr>
        <p:spPr>
          <a:xfrm>
            <a:off x="3156673" y="1481536"/>
            <a:ext cx="290284" cy="4643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FF9A914A-48CE-B6BA-8392-B1AB58BF3912}"/>
              </a:ext>
            </a:extLst>
          </p:cNvPr>
          <p:cNvSpPr txBox="1"/>
          <p:nvPr/>
        </p:nvSpPr>
        <p:spPr>
          <a:xfrm>
            <a:off x="2712393" y="1573261"/>
            <a:ext cx="609600" cy="369332"/>
          </a:xfrm>
          <a:prstGeom prst="rect">
            <a:avLst/>
          </a:prstGeom>
          <a:noFill/>
        </p:spPr>
        <p:txBody>
          <a:bodyPr wrap="square" rtlCol="0">
            <a:spAutoFit/>
          </a:bodyPr>
          <a:lstStyle/>
          <a:p>
            <a:r>
              <a:rPr kumimoji="1" lang="en-US" altLang="ja-JP" dirty="0"/>
              <a:t>100</a:t>
            </a:r>
            <a:endParaRPr kumimoji="1" lang="ja-JP" altLang="en-US"/>
          </a:p>
        </p:txBody>
      </p:sp>
      <p:sp>
        <p:nvSpPr>
          <p:cNvPr id="3" name="テキスト ボックス 2">
            <a:extLst>
              <a:ext uri="{FF2B5EF4-FFF2-40B4-BE49-F238E27FC236}">
                <a16:creationId xmlns:a16="http://schemas.microsoft.com/office/drawing/2014/main" id="{1E72E68C-4C52-B9B1-2677-C7DACA0B0DF5}"/>
              </a:ext>
            </a:extLst>
          </p:cNvPr>
          <p:cNvSpPr txBox="1"/>
          <p:nvPr/>
        </p:nvSpPr>
        <p:spPr>
          <a:xfrm>
            <a:off x="6639615" y="2868776"/>
            <a:ext cx="588516" cy="400110"/>
          </a:xfrm>
          <a:prstGeom prst="rect">
            <a:avLst/>
          </a:prstGeom>
          <a:noFill/>
        </p:spPr>
        <p:txBody>
          <a:bodyPr wrap="square" rtlCol="0">
            <a:spAutoFit/>
          </a:bodyPr>
          <a:lstStyle/>
          <a:p>
            <a:r>
              <a:rPr lang="ja-JP" altLang="en-US" sz="2000">
                <a:solidFill>
                  <a:schemeClr val="accent2"/>
                </a:solidFill>
              </a:rPr>
              <a:t>ｆ</a:t>
            </a:r>
            <a:r>
              <a:rPr lang="en-US" altLang="ja-JP" sz="2000" dirty="0">
                <a:solidFill>
                  <a:schemeClr val="accent2"/>
                </a:solidFill>
              </a:rPr>
              <a:t>T4</a:t>
            </a:r>
            <a:endParaRPr kumimoji="1" lang="ja-JP" altLang="en-US" sz="2000">
              <a:solidFill>
                <a:schemeClr val="accent2"/>
              </a:solidFill>
            </a:endParaRPr>
          </a:p>
        </p:txBody>
      </p:sp>
      <p:sp>
        <p:nvSpPr>
          <p:cNvPr id="5" name="テキスト ボックス 4">
            <a:extLst>
              <a:ext uri="{FF2B5EF4-FFF2-40B4-BE49-F238E27FC236}">
                <a16:creationId xmlns:a16="http://schemas.microsoft.com/office/drawing/2014/main" id="{F0FC2B4F-8F73-221A-FDE7-DA783106D21C}"/>
              </a:ext>
            </a:extLst>
          </p:cNvPr>
          <p:cNvSpPr txBox="1"/>
          <p:nvPr/>
        </p:nvSpPr>
        <p:spPr>
          <a:xfrm>
            <a:off x="6590629" y="3877570"/>
            <a:ext cx="740227" cy="400110"/>
          </a:xfrm>
          <a:prstGeom prst="rect">
            <a:avLst/>
          </a:prstGeom>
          <a:noFill/>
        </p:spPr>
        <p:txBody>
          <a:bodyPr wrap="square" rtlCol="0">
            <a:spAutoFit/>
          </a:bodyPr>
          <a:lstStyle/>
          <a:p>
            <a:r>
              <a:rPr lang="en-US" altLang="ja-JP" sz="2000" dirty="0">
                <a:solidFill>
                  <a:schemeClr val="accent1"/>
                </a:solidFill>
              </a:rPr>
              <a:t>TSH</a:t>
            </a:r>
            <a:endParaRPr kumimoji="1" lang="ja-JP" altLang="en-US" sz="2000">
              <a:solidFill>
                <a:schemeClr val="accent1"/>
              </a:solidFill>
            </a:endParaRPr>
          </a:p>
        </p:txBody>
      </p:sp>
      <p:graphicFrame>
        <p:nvGraphicFramePr>
          <p:cNvPr id="19" name="グラフ 18">
            <a:extLst>
              <a:ext uri="{FF2B5EF4-FFF2-40B4-BE49-F238E27FC236}">
                <a16:creationId xmlns:a16="http://schemas.microsoft.com/office/drawing/2014/main" id="{B39B2EB9-730A-E995-D6FA-31129EC6F58A}"/>
              </a:ext>
            </a:extLst>
          </p:cNvPr>
          <p:cNvGraphicFramePr>
            <a:graphicFrameLocks/>
          </p:cNvGraphicFramePr>
          <p:nvPr>
            <p:extLst>
              <p:ext uri="{D42A27DB-BD31-4B8C-83A1-F6EECF244321}">
                <p14:modId xmlns:p14="http://schemas.microsoft.com/office/powerpoint/2010/main" val="2741148844"/>
              </p:ext>
            </p:extLst>
          </p:nvPr>
        </p:nvGraphicFramePr>
        <p:xfrm>
          <a:off x="39788" y="4653643"/>
          <a:ext cx="11397790" cy="1912010"/>
        </p:xfrm>
        <a:graphic>
          <a:graphicData uri="http://schemas.openxmlformats.org/drawingml/2006/chart">
            <c:chart xmlns:c="http://schemas.openxmlformats.org/drawingml/2006/chart" xmlns:r="http://schemas.openxmlformats.org/officeDocument/2006/relationships" r:id="rId4"/>
          </a:graphicData>
        </a:graphic>
      </p:graphicFrame>
      <p:sp>
        <p:nvSpPr>
          <p:cNvPr id="22" name="テキスト ボックス 21">
            <a:extLst>
              <a:ext uri="{FF2B5EF4-FFF2-40B4-BE49-F238E27FC236}">
                <a16:creationId xmlns:a16="http://schemas.microsoft.com/office/drawing/2014/main" id="{1B9F24BA-3043-A152-5DD6-7D0067FC4E53}"/>
              </a:ext>
            </a:extLst>
          </p:cNvPr>
          <p:cNvSpPr txBox="1"/>
          <p:nvPr/>
        </p:nvSpPr>
        <p:spPr>
          <a:xfrm>
            <a:off x="-31481" y="4398713"/>
            <a:ext cx="1208314" cy="307777"/>
          </a:xfrm>
          <a:prstGeom prst="rect">
            <a:avLst/>
          </a:prstGeom>
          <a:noFill/>
        </p:spPr>
        <p:txBody>
          <a:bodyPr wrap="square" rtlCol="0">
            <a:spAutoFit/>
          </a:bodyPr>
          <a:lstStyle/>
          <a:p>
            <a:r>
              <a:rPr lang="ja-JP" altLang="en-US" sz="1400">
                <a:latin typeface="Helvetica" pitchFamily="2" charset="0"/>
              </a:rPr>
              <a:t>（</a:t>
            </a:r>
            <a:r>
              <a:rPr lang="en-US" altLang="ja-JP" sz="1400" dirty="0">
                <a:latin typeface="Helvetica" pitchFamily="2" charset="0"/>
              </a:rPr>
              <a:t>mg/dL</a:t>
            </a:r>
            <a:r>
              <a:rPr lang="ja-JP" altLang="en-US" sz="1400">
                <a:latin typeface="Helvetica" pitchFamily="2" charset="0"/>
              </a:rPr>
              <a:t>）</a:t>
            </a:r>
            <a:endParaRPr kumimoji="1" lang="ja-JP" altLang="en-US" sz="1400">
              <a:latin typeface="Helvetica" pitchFamily="2" charset="0"/>
            </a:endParaRPr>
          </a:p>
        </p:txBody>
      </p:sp>
      <p:sp>
        <p:nvSpPr>
          <p:cNvPr id="23" name="テキスト ボックス 22">
            <a:extLst>
              <a:ext uri="{FF2B5EF4-FFF2-40B4-BE49-F238E27FC236}">
                <a16:creationId xmlns:a16="http://schemas.microsoft.com/office/drawing/2014/main" id="{6BDE83A8-ACD6-F9A5-D5E6-01DA2005204B}"/>
              </a:ext>
            </a:extLst>
          </p:cNvPr>
          <p:cNvSpPr txBox="1"/>
          <p:nvPr/>
        </p:nvSpPr>
        <p:spPr>
          <a:xfrm>
            <a:off x="6639615" y="5158236"/>
            <a:ext cx="1077927" cy="369332"/>
          </a:xfrm>
          <a:prstGeom prst="rect">
            <a:avLst/>
          </a:prstGeom>
          <a:noFill/>
        </p:spPr>
        <p:txBody>
          <a:bodyPr wrap="square">
            <a:spAutoFit/>
          </a:bodyPr>
          <a:lstStyle/>
          <a:p>
            <a:r>
              <a:rPr lang="en-US" altLang="ja-JP" sz="1800" b="1" u="none" strike="noStrike" dirty="0">
                <a:solidFill>
                  <a:srgbClr val="00B050"/>
                </a:solidFill>
                <a:effectLst/>
              </a:rPr>
              <a:t>T-Cho</a:t>
            </a:r>
            <a:endParaRPr lang="ja-JP" altLang="en-US">
              <a:solidFill>
                <a:srgbClr val="00B050"/>
              </a:solidFill>
            </a:endParaRPr>
          </a:p>
        </p:txBody>
      </p:sp>
      <p:sp>
        <p:nvSpPr>
          <p:cNvPr id="25" name="テキスト ボックス 24">
            <a:extLst>
              <a:ext uri="{FF2B5EF4-FFF2-40B4-BE49-F238E27FC236}">
                <a16:creationId xmlns:a16="http://schemas.microsoft.com/office/drawing/2014/main" id="{C79A3FD5-0894-9538-9DC0-B7C860F4353E}"/>
              </a:ext>
            </a:extLst>
          </p:cNvPr>
          <p:cNvSpPr txBox="1"/>
          <p:nvPr/>
        </p:nvSpPr>
        <p:spPr>
          <a:xfrm>
            <a:off x="6639615" y="5725756"/>
            <a:ext cx="1404968" cy="369332"/>
          </a:xfrm>
          <a:prstGeom prst="rect">
            <a:avLst/>
          </a:prstGeom>
          <a:noFill/>
        </p:spPr>
        <p:txBody>
          <a:bodyPr wrap="square">
            <a:spAutoFit/>
          </a:bodyPr>
          <a:lstStyle/>
          <a:p>
            <a:r>
              <a:rPr lang="en-US" altLang="ja-JP" b="1" dirty="0">
                <a:solidFill>
                  <a:srgbClr val="C00000"/>
                </a:solidFill>
              </a:rPr>
              <a:t>LDL</a:t>
            </a:r>
            <a:r>
              <a:rPr lang="en-US" altLang="ja-JP" sz="1800" b="1" u="none" strike="noStrike" dirty="0">
                <a:solidFill>
                  <a:srgbClr val="C00000"/>
                </a:solidFill>
                <a:effectLst/>
              </a:rPr>
              <a:t>-Cho</a:t>
            </a:r>
            <a:endParaRPr lang="ja-JP" altLang="en-US">
              <a:solidFill>
                <a:srgbClr val="C00000"/>
              </a:solidFill>
            </a:endParaRPr>
          </a:p>
        </p:txBody>
      </p:sp>
    </p:spTree>
    <p:extLst>
      <p:ext uri="{BB962C8B-B14F-4D97-AF65-F5344CB8AC3E}">
        <p14:creationId xmlns:p14="http://schemas.microsoft.com/office/powerpoint/2010/main" val="326471374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116993</TotalTime>
  <Words>69</Words>
  <Application>Microsoft Macintosh PowerPoint</Application>
  <PresentationFormat>ワイド画面</PresentationFormat>
  <Paragraphs>20</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游ゴシック</vt:lpstr>
      <vt:lpstr>Arial</vt:lpstr>
      <vt:lpstr>Arial Black</vt:lpstr>
      <vt:lpstr>Helvetica</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高容量のロキサデュスタットと 中枢性甲状腺機能低下症の関連について or ロキサデュスタットによる中枢性甲状腺機能低下症と中止後の甲状腺ホルモンの推移について</dc:title>
  <dc:creator>喜多 芹菜</dc:creator>
  <cp:lastModifiedBy>喜多 芹菜</cp:lastModifiedBy>
  <cp:revision>41</cp:revision>
  <cp:lastPrinted>2023-01-30T09:58:25Z</cp:lastPrinted>
  <dcterms:created xsi:type="dcterms:W3CDTF">2023-01-28T13:52:23Z</dcterms:created>
  <dcterms:modified xsi:type="dcterms:W3CDTF">2023-10-03T07:38:30Z</dcterms:modified>
</cp:coreProperties>
</file>