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77"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666"/>
    <p:restoredTop sz="78519"/>
  </p:normalViewPr>
  <p:slideViewPr>
    <p:cSldViewPr snapToGrid="0">
      <p:cViewPr varScale="1">
        <p:scale>
          <a:sx n="87" d="100"/>
          <a:sy n="87" d="100"/>
        </p:scale>
        <p:origin x="75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B80348-66B9-5246-92CE-5B57B14356AA}" type="datetimeFigureOut">
              <a:rPr kumimoji="1" lang="ja-JP" altLang="en-US" smtClean="0"/>
              <a:t>2023/10/3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A34390-4FD9-BC49-823D-030AD51DAD5B}" type="slidenum">
              <a:rPr kumimoji="1" lang="ja-JP" altLang="en-US" smtClean="0"/>
              <a:t>‹#›</a:t>
            </a:fld>
            <a:endParaRPr kumimoji="1" lang="ja-JP" altLang="en-US"/>
          </a:p>
        </p:txBody>
      </p:sp>
    </p:spTree>
    <p:extLst>
      <p:ext uri="{BB962C8B-B14F-4D97-AF65-F5344CB8AC3E}">
        <p14:creationId xmlns:p14="http://schemas.microsoft.com/office/powerpoint/2010/main" val="31674086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C1BC5B28-CE7A-E747-AA6E-D92AA7F35166}" type="slidenum">
              <a:rPr kumimoji="1" lang="ja-JP" altLang="en-US" smtClean="0"/>
              <a:t>1</a:t>
            </a:fld>
            <a:endParaRPr kumimoji="1" lang="ja-JP" altLang="en-US"/>
          </a:p>
        </p:txBody>
      </p:sp>
    </p:spTree>
    <p:extLst>
      <p:ext uri="{BB962C8B-B14F-4D97-AF65-F5344CB8AC3E}">
        <p14:creationId xmlns:p14="http://schemas.microsoft.com/office/powerpoint/2010/main" val="227035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99A8FC-F859-C0FB-61CB-8E07E804377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EE7155C-B2A9-A17E-A91A-0A857FE434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54CF8CE-D52D-579B-BB16-EFFC7CA8B6AB}"/>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5DFBBD43-58EA-7598-BB83-8B2E4A20F1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D9BC698-DB26-0FAF-EEF3-79E384B2E6C5}"/>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44054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8453DB-60DE-A3A9-2EE8-828A9A9E25D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1C663EA-D2C8-41CF-9A4C-C89ACADB210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30B916C-74EB-8389-2995-4BD5481491E3}"/>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0FD2D090-D8EE-90AA-E8CB-6230B89E35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CFE2538-778F-C3CC-C1D5-BAD121AECFE1}"/>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766791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01E9814-BB8C-5684-06C5-2FCB911769F9}"/>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C44F907-ABD4-2671-7753-65DC81E564F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D20D66-A068-3E75-CEA9-AA8D5889F1FB}"/>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FF31CEEA-785D-041F-66B0-77B4734955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1A63F99-6D7A-38E2-3385-F697A8668A8B}"/>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096842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314287-CE85-5C22-3701-0318CEB0EE4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F42E231-6C40-4352-7D89-0EF87A12753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7EE7DD0-E134-DAA6-7D99-617D506EEF4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B82B7AC2-E06F-6A53-3794-C1FCDA48D7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05AA423-AC8F-2201-A797-16D7C93E1CCE}"/>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627970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73FAF3-CB45-7E77-ADBF-8750A19E43A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1B8EC77-2915-BB79-EB93-7A9A0028C4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27EDD44-AFC7-3A5C-716D-89125EF715F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1B9EC569-E4B6-2AE1-DE6F-A0A95F06AA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E95FD3F-E104-5B40-DAFB-AE045E01F057}"/>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76074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7984B9-CA34-3B08-ABE0-F01E0C7A832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6D936C-8792-C097-A35A-235CBD81712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385542A-9DAB-785A-CED1-0E4CBF5B510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BBFFEB0-A92B-D1E8-2FD0-13202042A6D9}"/>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6" name="フッター プレースホルダー 5">
            <a:extLst>
              <a:ext uri="{FF2B5EF4-FFF2-40B4-BE49-F238E27FC236}">
                <a16:creationId xmlns:a16="http://schemas.microsoft.com/office/drawing/2014/main" id="{290FBEC2-0A0E-D52E-02BF-45A1D2E2039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C6F5A9D-7F42-81D1-C9A6-9217F88F153A}"/>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546510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59DFE1-0790-4DB1-54FF-0FAF0C50237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86AC893-1A19-9E0B-65E7-7F69A1B51B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DD63FE0-AB87-CEF1-31B2-D7F3AC12D35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B075DBB-38FA-8B43-DA36-452AEAAEB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5975490-62E4-8261-3A47-D70E6E4C928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ADDAD32-B306-4A88-64A4-994B36C5BAC9}"/>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8" name="フッター プレースホルダー 7">
            <a:extLst>
              <a:ext uri="{FF2B5EF4-FFF2-40B4-BE49-F238E27FC236}">
                <a16:creationId xmlns:a16="http://schemas.microsoft.com/office/drawing/2014/main" id="{5970D9BE-7D9D-2071-20BD-F18DB5D8657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298200A-0F2D-144F-AB9F-F366A27C53D1}"/>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843740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C8EC08-DEF9-7943-9385-B6C720254F6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26089DF-6444-DF89-2A4D-E11FA1F1E44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4" name="フッター プレースホルダー 3">
            <a:extLst>
              <a:ext uri="{FF2B5EF4-FFF2-40B4-BE49-F238E27FC236}">
                <a16:creationId xmlns:a16="http://schemas.microsoft.com/office/drawing/2014/main" id="{06642730-6318-D366-F7D1-C76A6C07BA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67032B2-65BA-B1D4-FD64-9D2917C60868}"/>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1505371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F6B6607-985C-A18F-0ED5-A96163E1D2DE}"/>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3" name="フッター プレースホルダー 2">
            <a:extLst>
              <a:ext uri="{FF2B5EF4-FFF2-40B4-BE49-F238E27FC236}">
                <a16:creationId xmlns:a16="http://schemas.microsoft.com/office/drawing/2014/main" id="{B9DD5CD9-0C8D-91BA-5F08-C33879E511A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D55FEFF-99E7-FB12-6943-D6DB16733096}"/>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2659787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2B2A11-9707-3547-3CDE-0279F79A51B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0DA26B6-049B-957C-59B8-0E5E64D611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B8F6FF0-8EC9-AB54-054C-35DA752F17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ED41A81-61BD-CE03-D257-967B5F24B574}"/>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6" name="フッター プレースホルダー 5">
            <a:extLst>
              <a:ext uri="{FF2B5EF4-FFF2-40B4-BE49-F238E27FC236}">
                <a16:creationId xmlns:a16="http://schemas.microsoft.com/office/drawing/2014/main" id="{72154E6F-2054-45A5-AE2A-DAC85D42117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E071576-DE1C-811E-8D10-7964472150EC}"/>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88460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81A8F9-F69F-E906-4B07-C6E1780787B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1A4E110-4FBF-2AAE-19DE-4EB0A498AE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BE6467C-7377-ACC5-927B-1E8A9BDEDF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3FCABA1-8A12-E4BE-CCAD-89E97F4797C0}"/>
              </a:ext>
            </a:extLst>
          </p:cNvPr>
          <p:cNvSpPr>
            <a:spLocks noGrp="1"/>
          </p:cNvSpPr>
          <p:nvPr>
            <p:ph type="dt" sz="half" idx="10"/>
          </p:nvPr>
        </p:nvSpPr>
        <p:spPr/>
        <p:txBody>
          <a:bodyPr/>
          <a:lstStyle/>
          <a:p>
            <a:fld id="{D23F9441-E380-D048-B19A-43CC778A660C}" type="datetimeFigureOut">
              <a:rPr kumimoji="1" lang="ja-JP" altLang="en-US" smtClean="0"/>
              <a:t>2023/10/3</a:t>
            </a:fld>
            <a:endParaRPr kumimoji="1" lang="ja-JP" altLang="en-US"/>
          </a:p>
        </p:txBody>
      </p:sp>
      <p:sp>
        <p:nvSpPr>
          <p:cNvPr id="6" name="フッター プレースホルダー 5">
            <a:extLst>
              <a:ext uri="{FF2B5EF4-FFF2-40B4-BE49-F238E27FC236}">
                <a16:creationId xmlns:a16="http://schemas.microsoft.com/office/drawing/2014/main" id="{3A9E4234-CFC7-CE23-D84C-B90438F5B0F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F1E07EE-C74A-376E-2484-215009CF9A2E}"/>
              </a:ext>
            </a:extLst>
          </p:cNvPr>
          <p:cNvSpPr>
            <a:spLocks noGrp="1"/>
          </p:cNvSpPr>
          <p:nvPr>
            <p:ph type="sldNum" sz="quarter" idx="12"/>
          </p:nvPr>
        </p:nvSpPr>
        <p:spPr/>
        <p:txBody>
          <a:body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3368162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B781124-863D-8536-649C-BE8EAF989D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72C1330-9FDD-D633-7F69-879BBC1002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EBF966A-04BE-9387-F769-2EE3CBA777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3F9441-E380-D048-B19A-43CC778A660C}" type="datetimeFigureOut">
              <a:rPr kumimoji="1" lang="ja-JP" altLang="en-US" smtClean="0"/>
              <a:t>2023/10/3</a:t>
            </a:fld>
            <a:endParaRPr kumimoji="1" lang="ja-JP" altLang="en-US"/>
          </a:p>
        </p:txBody>
      </p:sp>
      <p:sp>
        <p:nvSpPr>
          <p:cNvPr id="5" name="フッター プレースホルダー 4">
            <a:extLst>
              <a:ext uri="{FF2B5EF4-FFF2-40B4-BE49-F238E27FC236}">
                <a16:creationId xmlns:a16="http://schemas.microsoft.com/office/drawing/2014/main" id="{4F52091B-B04F-C97A-2C18-3C9C840A0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C0254D6-5066-96F5-911C-A083D5A808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6A90C-717B-9240-A835-C1F180A7CCA5}" type="slidenum">
              <a:rPr kumimoji="1" lang="ja-JP" altLang="en-US" smtClean="0"/>
              <a:t>‹#›</a:t>
            </a:fld>
            <a:endParaRPr kumimoji="1" lang="ja-JP" altLang="en-US"/>
          </a:p>
        </p:txBody>
      </p:sp>
    </p:spTree>
    <p:extLst>
      <p:ext uri="{BB962C8B-B14F-4D97-AF65-F5344CB8AC3E}">
        <p14:creationId xmlns:p14="http://schemas.microsoft.com/office/powerpoint/2010/main" val="4234738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7CC9EE96-3A20-0204-7554-863361BE9B85}"/>
              </a:ext>
            </a:extLst>
          </p:cNvPr>
          <p:cNvGraphicFramePr>
            <a:graphicFrameLocks noGrp="1"/>
          </p:cNvGraphicFramePr>
          <p:nvPr>
            <p:extLst>
              <p:ext uri="{D42A27DB-BD31-4B8C-83A1-F6EECF244321}">
                <p14:modId xmlns:p14="http://schemas.microsoft.com/office/powerpoint/2010/main" val="923466518"/>
              </p:ext>
            </p:extLst>
          </p:nvPr>
        </p:nvGraphicFramePr>
        <p:xfrm>
          <a:off x="340176" y="678363"/>
          <a:ext cx="5418656" cy="2739934"/>
        </p:xfrm>
        <a:graphic>
          <a:graphicData uri="http://schemas.openxmlformats.org/drawingml/2006/table">
            <a:tbl>
              <a:tblPr>
                <a:tableStyleId>{616DA210-FB5B-4158-B5E0-FEB733F419BA}</a:tableStyleId>
              </a:tblPr>
              <a:tblGrid>
                <a:gridCol w="1354664">
                  <a:extLst>
                    <a:ext uri="{9D8B030D-6E8A-4147-A177-3AD203B41FA5}">
                      <a16:colId xmlns:a16="http://schemas.microsoft.com/office/drawing/2014/main" val="530660104"/>
                    </a:ext>
                  </a:extLst>
                </a:gridCol>
                <a:gridCol w="1354664">
                  <a:extLst>
                    <a:ext uri="{9D8B030D-6E8A-4147-A177-3AD203B41FA5}">
                      <a16:colId xmlns:a16="http://schemas.microsoft.com/office/drawing/2014/main" val="371920949"/>
                    </a:ext>
                  </a:extLst>
                </a:gridCol>
                <a:gridCol w="1354664">
                  <a:extLst>
                    <a:ext uri="{9D8B030D-6E8A-4147-A177-3AD203B41FA5}">
                      <a16:colId xmlns:a16="http://schemas.microsoft.com/office/drawing/2014/main" val="3228917197"/>
                    </a:ext>
                  </a:extLst>
                </a:gridCol>
                <a:gridCol w="1354664">
                  <a:extLst>
                    <a:ext uri="{9D8B030D-6E8A-4147-A177-3AD203B41FA5}">
                      <a16:colId xmlns:a16="http://schemas.microsoft.com/office/drawing/2014/main" val="4281037305"/>
                    </a:ext>
                  </a:extLst>
                </a:gridCol>
              </a:tblGrid>
              <a:tr h="468000">
                <a:tc gridSpan="4">
                  <a:txBody>
                    <a:bodyPr/>
                    <a:lstStyle/>
                    <a:p>
                      <a:pPr algn="ctr" fontAlgn="ctr"/>
                      <a:r>
                        <a:rPr lang="en" altLang="ja-JP" sz="2400" b="1" u="none" strike="noStrike" dirty="0">
                          <a:solidFill>
                            <a:schemeClr val="tx1"/>
                          </a:solidFill>
                          <a:effectLst/>
                          <a:latin typeface="Helvetica" pitchFamily="2" charset="0"/>
                        </a:rPr>
                        <a:t>TRH </a:t>
                      </a:r>
                      <a:r>
                        <a:rPr lang="en-US" altLang="ja-JP" sz="2400" b="1" u="none" strike="noStrike" dirty="0">
                          <a:solidFill>
                            <a:schemeClr val="tx1"/>
                          </a:solidFill>
                          <a:effectLst/>
                          <a:latin typeface="Helvetica" pitchFamily="2" charset="0"/>
                        </a:rPr>
                        <a:t>test during </a:t>
                      </a:r>
                      <a:r>
                        <a:rPr lang="en-US" altLang="ja-JP" sz="2400" b="1" u="none" strike="noStrike" dirty="0" err="1">
                          <a:solidFill>
                            <a:schemeClr val="tx1"/>
                          </a:solidFill>
                          <a:effectLst/>
                          <a:latin typeface="Helvetica" pitchFamily="2" charset="0"/>
                        </a:rPr>
                        <a:t>roxadustat</a:t>
                      </a:r>
                      <a:r>
                        <a:rPr lang="en-US" altLang="ja-JP" sz="2400" b="1" u="none" strike="noStrike" dirty="0">
                          <a:solidFill>
                            <a:schemeClr val="tx1"/>
                          </a:solidFill>
                          <a:effectLst/>
                          <a:latin typeface="Helvetica" pitchFamily="2" charset="0"/>
                        </a:rPr>
                        <a:t> taking</a:t>
                      </a:r>
                      <a:endParaRPr lang="ja-JP" altLang="en-US" sz="24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hMerge="1">
                  <a:txBody>
                    <a:bodyPr/>
                    <a:lstStyle/>
                    <a:p>
                      <a:endParaRPr kumimoji="1" lang="ja-JP" altLang="en-US"/>
                    </a:p>
                  </a:txBody>
                  <a:tcP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extLst>
                  <a:ext uri="{0D108BD9-81ED-4DB2-BD59-A6C34878D82A}">
                    <a16:rowId xmlns:a16="http://schemas.microsoft.com/office/drawing/2014/main" val="3885617354"/>
                  </a:ext>
                </a:extLst>
              </a:tr>
              <a:tr h="324562">
                <a:tc>
                  <a:txBody>
                    <a:bodyPr/>
                    <a:lstStyle/>
                    <a:p>
                      <a:pPr algn="l"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 sz="1800" b="1" u="none" strike="noStrike" dirty="0">
                          <a:solidFill>
                            <a:schemeClr val="tx1"/>
                          </a:solidFill>
                          <a:effectLst/>
                          <a:latin typeface="Helvetica" pitchFamily="2" charset="0"/>
                        </a:rPr>
                        <a:t>TSH</a:t>
                      </a:r>
                      <a:endParaRPr lang="en"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 sz="1800" b="1" u="none" strike="noStrike" dirty="0">
                          <a:solidFill>
                            <a:schemeClr val="tx1"/>
                          </a:solidFill>
                          <a:effectLst/>
                          <a:latin typeface="Helvetica" pitchFamily="2" charset="0"/>
                        </a:rPr>
                        <a:t>fT3</a:t>
                      </a:r>
                      <a:endParaRPr lang="en"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 sz="1800" b="1" u="none" strike="noStrike" dirty="0">
                          <a:solidFill>
                            <a:schemeClr val="tx1"/>
                          </a:solidFill>
                          <a:effectLst/>
                          <a:latin typeface="Helvetica" pitchFamily="2" charset="0"/>
                        </a:rPr>
                        <a:t>fT4</a:t>
                      </a:r>
                      <a:endParaRPr lang="en"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2448082640"/>
                  </a:ext>
                </a:extLst>
              </a:tr>
              <a:tr h="324562">
                <a:tc>
                  <a:txBody>
                    <a:bodyPr/>
                    <a:lstStyle/>
                    <a:p>
                      <a:pPr algn="l" fontAlgn="ctr"/>
                      <a:r>
                        <a:rPr lang="en-US" altLang="ja-JP" sz="1800" b="1" u="none" strike="noStrike" dirty="0">
                          <a:solidFill>
                            <a:schemeClr val="tx1"/>
                          </a:solidFill>
                          <a:effectLst/>
                          <a:latin typeface="Helvetica" pitchFamily="2" charset="0"/>
                        </a:rPr>
                        <a:t>Pre</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0.18</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0.87</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0.15</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78315879"/>
                  </a:ext>
                </a:extLst>
              </a:tr>
              <a:tr h="324562">
                <a:tc>
                  <a:txBody>
                    <a:bodyPr/>
                    <a:lstStyle/>
                    <a:p>
                      <a:pPr algn="l" fontAlgn="ctr"/>
                      <a:r>
                        <a:rPr lang="en-US" altLang="ja-JP" sz="1800" b="1" u="none" strike="noStrike" dirty="0">
                          <a:solidFill>
                            <a:schemeClr val="tx1"/>
                          </a:solidFill>
                          <a:effectLst/>
                          <a:latin typeface="Helvetica" pitchFamily="2" charset="0"/>
                        </a:rPr>
                        <a:t>15min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0.56</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1907534241"/>
                  </a:ext>
                </a:extLst>
              </a:tr>
              <a:tr h="324562">
                <a:tc>
                  <a:txBody>
                    <a:bodyPr/>
                    <a:lstStyle/>
                    <a:p>
                      <a:pPr algn="l" fontAlgn="ctr"/>
                      <a:r>
                        <a:rPr lang="en-US" altLang="ja-JP" sz="1800" b="1" u="none" strike="noStrike" dirty="0">
                          <a:solidFill>
                            <a:schemeClr val="tx1"/>
                          </a:solidFill>
                          <a:effectLst/>
                          <a:latin typeface="Helvetica" pitchFamily="2" charset="0"/>
                        </a:rPr>
                        <a:t>30min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0.73</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1899380185"/>
                  </a:ext>
                </a:extLst>
              </a:tr>
              <a:tr h="324562">
                <a:tc>
                  <a:txBody>
                    <a:bodyPr/>
                    <a:lstStyle/>
                    <a:p>
                      <a:pPr algn="l" fontAlgn="ctr"/>
                      <a:r>
                        <a:rPr lang="en-US" altLang="ja-JP" sz="1800" b="1" u="none" strike="noStrike" dirty="0">
                          <a:solidFill>
                            <a:schemeClr val="tx1"/>
                          </a:solidFill>
                          <a:effectLst/>
                          <a:latin typeface="Helvetica" pitchFamily="2" charset="0"/>
                        </a:rPr>
                        <a:t>60min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a:solidFill>
                            <a:schemeClr val="tx1"/>
                          </a:solidFill>
                          <a:effectLst/>
                          <a:latin typeface="Helvetica" pitchFamily="2" charset="0"/>
                        </a:rPr>
                        <a:t>0.75</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3486796138"/>
                  </a:ext>
                </a:extLst>
              </a:tr>
              <a:tr h="324562">
                <a:tc>
                  <a:txBody>
                    <a:bodyPr/>
                    <a:lstStyle/>
                    <a:p>
                      <a:pPr algn="l" fontAlgn="ctr"/>
                      <a:r>
                        <a:rPr lang="en-US" altLang="ja-JP" sz="1800" b="1" u="none" strike="noStrike" dirty="0">
                          <a:solidFill>
                            <a:schemeClr val="tx1"/>
                          </a:solidFill>
                          <a:effectLst/>
                          <a:latin typeface="Helvetica" pitchFamily="2" charset="0"/>
                        </a:rPr>
                        <a:t>90min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a:solidFill>
                            <a:schemeClr val="tx1"/>
                          </a:solidFill>
                          <a:effectLst/>
                          <a:latin typeface="Helvetica" pitchFamily="2" charset="0"/>
                        </a:rPr>
                        <a:t>0.77</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522371069"/>
                  </a:ext>
                </a:extLst>
              </a:tr>
              <a:tr h="324562">
                <a:tc>
                  <a:txBody>
                    <a:bodyPr/>
                    <a:lstStyle/>
                    <a:p>
                      <a:pPr algn="l" fontAlgn="ctr"/>
                      <a:r>
                        <a:rPr lang="en-US" altLang="ja-JP" sz="1800" b="1" u="none" strike="noStrike" dirty="0">
                          <a:solidFill>
                            <a:schemeClr val="tx1"/>
                          </a:solidFill>
                          <a:effectLst/>
                          <a:latin typeface="Helvetica" pitchFamily="2" charset="0"/>
                        </a:rPr>
                        <a:t>120min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a:solidFill>
                            <a:schemeClr val="tx1"/>
                          </a:solidFill>
                          <a:effectLst/>
                          <a:latin typeface="Helvetica" pitchFamily="2" charset="0"/>
                        </a:rPr>
                        <a:t>0.48</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a:solidFill>
                            <a:schemeClr val="tx1"/>
                          </a:solidFill>
                          <a:effectLst/>
                          <a:latin typeface="Helvetica" pitchFamily="2" charset="0"/>
                        </a:rPr>
                        <a:t>0.82</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435" marR="9435" marT="9435" marB="0" anchor="ctr"/>
                </a:tc>
                <a:tc>
                  <a:txBody>
                    <a:bodyPr/>
                    <a:lstStyle/>
                    <a:p>
                      <a:pPr algn="r" fontAlgn="ctr"/>
                      <a:r>
                        <a:rPr lang="en-US" altLang="ja-JP" sz="1800" b="1" u="none" strike="noStrike" dirty="0">
                          <a:solidFill>
                            <a:schemeClr val="tx1"/>
                          </a:solidFill>
                          <a:effectLst/>
                          <a:latin typeface="Helvetica" pitchFamily="2" charset="0"/>
                        </a:rPr>
                        <a:t>0.23</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435" marR="9435" marT="9435" marB="0" anchor="ctr"/>
                </a:tc>
                <a:extLst>
                  <a:ext uri="{0D108BD9-81ED-4DB2-BD59-A6C34878D82A}">
                    <a16:rowId xmlns:a16="http://schemas.microsoft.com/office/drawing/2014/main" val="1303931243"/>
                  </a:ext>
                </a:extLst>
              </a:tr>
            </a:tbl>
          </a:graphicData>
        </a:graphic>
      </p:graphicFrame>
      <p:graphicFrame>
        <p:nvGraphicFramePr>
          <p:cNvPr id="6" name="表 5">
            <a:extLst>
              <a:ext uri="{FF2B5EF4-FFF2-40B4-BE49-F238E27FC236}">
                <a16:creationId xmlns:a16="http://schemas.microsoft.com/office/drawing/2014/main" id="{E3EF2A4B-9099-75FF-4D37-36C1FED04AED}"/>
              </a:ext>
            </a:extLst>
          </p:cNvPr>
          <p:cNvGraphicFramePr>
            <a:graphicFrameLocks noGrp="1"/>
          </p:cNvGraphicFramePr>
          <p:nvPr>
            <p:extLst>
              <p:ext uri="{D42A27DB-BD31-4B8C-83A1-F6EECF244321}">
                <p14:modId xmlns:p14="http://schemas.microsoft.com/office/powerpoint/2010/main" val="3847326601"/>
              </p:ext>
            </p:extLst>
          </p:nvPr>
        </p:nvGraphicFramePr>
        <p:xfrm>
          <a:off x="6683826" y="666177"/>
          <a:ext cx="4812625" cy="1409892"/>
        </p:xfrm>
        <a:graphic>
          <a:graphicData uri="http://schemas.openxmlformats.org/drawingml/2006/table">
            <a:tbl>
              <a:tblPr>
                <a:tableStyleId>{616DA210-FB5B-4158-B5E0-FEB733F419BA}</a:tableStyleId>
              </a:tblPr>
              <a:tblGrid>
                <a:gridCol w="2930063">
                  <a:extLst>
                    <a:ext uri="{9D8B030D-6E8A-4147-A177-3AD203B41FA5}">
                      <a16:colId xmlns:a16="http://schemas.microsoft.com/office/drawing/2014/main" val="2737544130"/>
                    </a:ext>
                  </a:extLst>
                </a:gridCol>
                <a:gridCol w="933560">
                  <a:extLst>
                    <a:ext uri="{9D8B030D-6E8A-4147-A177-3AD203B41FA5}">
                      <a16:colId xmlns:a16="http://schemas.microsoft.com/office/drawing/2014/main" val="1070933777"/>
                    </a:ext>
                  </a:extLst>
                </a:gridCol>
                <a:gridCol w="949002">
                  <a:extLst>
                    <a:ext uri="{9D8B030D-6E8A-4147-A177-3AD203B41FA5}">
                      <a16:colId xmlns:a16="http://schemas.microsoft.com/office/drawing/2014/main" val="304926876"/>
                    </a:ext>
                  </a:extLst>
                </a:gridCol>
              </a:tblGrid>
              <a:tr h="468000">
                <a:tc gridSpan="3">
                  <a:txBody>
                    <a:bodyPr/>
                    <a:lstStyle/>
                    <a:p>
                      <a:pPr algn="ctr" fontAlgn="ctr"/>
                      <a:r>
                        <a:rPr lang="en-US" altLang="ja-JP" sz="2400" b="1" u="none" strike="noStrike" dirty="0">
                          <a:effectLst/>
                          <a:latin typeface="Helvetica" pitchFamily="2" charset="0"/>
                        </a:rPr>
                        <a:t>Thyroid related auto-</a:t>
                      </a:r>
                      <a:r>
                        <a:rPr lang="en-US" altLang="ja-JP" sz="2400" b="1" u="none" strike="noStrike" dirty="0" err="1">
                          <a:effectLst/>
                          <a:latin typeface="Helvetica" pitchFamily="2" charset="0"/>
                        </a:rPr>
                        <a:t>antbibody</a:t>
                      </a:r>
                      <a:endParaRPr lang="ja-JP" altLang="en-US" sz="2400" b="1" i="0" u="none" strike="noStrike">
                        <a:solidFill>
                          <a:srgbClr val="000000"/>
                        </a:solidFill>
                        <a:effectLst/>
                        <a:latin typeface="Helvetica" pitchFamily="2" charset="0"/>
                        <a:ea typeface="游ゴシック" panose="020B0400000000000000" pitchFamily="34" charset="-128"/>
                      </a:endParaRPr>
                    </a:p>
                  </a:txBody>
                  <a:tcPr marL="9516" marR="9516" marT="9516"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extLst>
                  <a:ext uri="{0D108BD9-81ED-4DB2-BD59-A6C34878D82A}">
                    <a16:rowId xmlns:a16="http://schemas.microsoft.com/office/drawing/2014/main" val="3619577833"/>
                  </a:ext>
                </a:extLst>
              </a:tr>
              <a:tr h="313964">
                <a:tc>
                  <a:txBody>
                    <a:bodyPr/>
                    <a:lstStyle/>
                    <a:p>
                      <a:pPr algn="l" fontAlgn="ctr"/>
                      <a:r>
                        <a:rPr kumimoji="1" lang="en-US" altLang="ja-JP" sz="1800" b="1" u="none" strike="noStrike" kern="1200" dirty="0">
                          <a:solidFill>
                            <a:schemeClr val="dk1"/>
                          </a:solidFill>
                          <a:effectLst/>
                          <a:latin typeface="Helvetica" pitchFamily="2" charset="0"/>
                        </a:rPr>
                        <a:t>TSH receptor Ab</a:t>
                      </a:r>
                      <a:endParaRPr lang="en"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r" fontAlgn="ctr"/>
                      <a:r>
                        <a:rPr lang="en-US" altLang="ja-JP" sz="1800" b="1" u="none" strike="noStrike" dirty="0">
                          <a:effectLst/>
                          <a:latin typeface="Helvetica" pitchFamily="2" charset="0"/>
                        </a:rPr>
                        <a:t>0.8</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l" fontAlgn="ctr"/>
                      <a:r>
                        <a:rPr lang="en" sz="1800" b="1" u="none" strike="noStrike" dirty="0">
                          <a:effectLst/>
                          <a:latin typeface="Helvetica" pitchFamily="2" charset="0"/>
                        </a:rPr>
                        <a:t>IU/L</a:t>
                      </a:r>
                      <a:endParaRPr lang="en"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extLst>
                  <a:ext uri="{0D108BD9-81ED-4DB2-BD59-A6C34878D82A}">
                    <a16:rowId xmlns:a16="http://schemas.microsoft.com/office/drawing/2014/main" val="4293201114"/>
                  </a:ext>
                </a:extLst>
              </a:tr>
              <a:tr h="313964">
                <a:tc>
                  <a:txBody>
                    <a:bodyPr/>
                    <a:lstStyle/>
                    <a:p>
                      <a:pPr algn="l" fontAlgn="ctr"/>
                      <a:r>
                        <a:rPr lang="en-US" sz="1800" b="1" u="none" strike="noStrike" dirty="0">
                          <a:effectLst/>
                          <a:latin typeface="Helvetica" pitchFamily="2" charset="0"/>
                        </a:rPr>
                        <a:t>Anti-</a:t>
                      </a:r>
                      <a:r>
                        <a:rPr lang="en" sz="1800" b="1" u="none" strike="noStrike" dirty="0">
                          <a:effectLst/>
                          <a:latin typeface="Helvetica" pitchFamily="2" charset="0"/>
                        </a:rPr>
                        <a:t>TPO</a:t>
                      </a:r>
                      <a:r>
                        <a:rPr lang="en-US" sz="1800" b="1" u="none" strike="noStrike" dirty="0">
                          <a:effectLst/>
                          <a:latin typeface="Helvetica" pitchFamily="2" charset="0"/>
                        </a:rPr>
                        <a:t> Ab</a:t>
                      </a: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r" fontAlgn="ctr"/>
                      <a:r>
                        <a:rPr lang="en-US" altLang="ja-JP" sz="1800" b="1" u="none" strike="noStrike" dirty="0">
                          <a:effectLst/>
                          <a:latin typeface="Helvetica" pitchFamily="2" charset="0"/>
                        </a:rPr>
                        <a:t>12.64</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l" fontAlgn="ctr"/>
                      <a:r>
                        <a:rPr lang="en" sz="1800" b="1" u="none" strike="noStrike">
                          <a:effectLst/>
                          <a:latin typeface="Helvetica" pitchFamily="2" charset="0"/>
                        </a:rPr>
                        <a:t>IU/mL</a:t>
                      </a:r>
                      <a:endParaRPr lang="en" sz="1800" b="1" i="0" u="none" strike="noStrike">
                        <a:solidFill>
                          <a:srgbClr val="000000"/>
                        </a:solidFill>
                        <a:effectLst/>
                        <a:latin typeface="Helvetica" pitchFamily="2" charset="0"/>
                        <a:ea typeface="游ゴシック" panose="020B0400000000000000" pitchFamily="34" charset="-128"/>
                      </a:endParaRPr>
                    </a:p>
                  </a:txBody>
                  <a:tcPr marL="9463" marR="9463" marT="9463" marB="0" anchor="ctr"/>
                </a:tc>
                <a:extLst>
                  <a:ext uri="{0D108BD9-81ED-4DB2-BD59-A6C34878D82A}">
                    <a16:rowId xmlns:a16="http://schemas.microsoft.com/office/drawing/2014/main" val="2645895476"/>
                  </a:ext>
                </a:extLst>
              </a:tr>
              <a:tr h="313964">
                <a:tc>
                  <a:txBody>
                    <a:bodyPr/>
                    <a:lstStyle/>
                    <a:p>
                      <a:pPr algn="l" fontAlgn="ctr"/>
                      <a:r>
                        <a:rPr lang="en-US" altLang="ja-JP" sz="1800" b="1" u="none" strike="noStrike" dirty="0">
                          <a:effectLst/>
                          <a:latin typeface="Helvetica" pitchFamily="2" charset="0"/>
                        </a:rPr>
                        <a:t>Anti-</a:t>
                      </a:r>
                      <a:r>
                        <a:rPr lang="en-US" altLang="ja-JP" sz="1800" b="1" u="none" strike="noStrike" dirty="0" err="1">
                          <a:effectLst/>
                          <a:latin typeface="Helvetica" pitchFamily="2" charset="0"/>
                        </a:rPr>
                        <a:t>thyrogloblin</a:t>
                      </a:r>
                      <a:r>
                        <a:rPr lang="en-US" altLang="ja-JP" sz="1800" b="1" u="none" strike="noStrike" dirty="0">
                          <a:effectLst/>
                          <a:latin typeface="Helvetica" pitchFamily="2" charset="0"/>
                        </a:rPr>
                        <a:t> Ab</a:t>
                      </a: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r" fontAlgn="ctr"/>
                      <a:r>
                        <a:rPr lang="en-US" altLang="ja-JP" sz="1800" b="1" u="none" strike="noStrike" dirty="0">
                          <a:effectLst/>
                          <a:latin typeface="Helvetica" pitchFamily="2" charset="0"/>
                        </a:rPr>
                        <a:t>14.18</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tc>
                  <a:txBody>
                    <a:bodyPr/>
                    <a:lstStyle/>
                    <a:p>
                      <a:pPr algn="l" fontAlgn="ctr"/>
                      <a:r>
                        <a:rPr lang="en" sz="1800" b="1" u="none" strike="noStrike" dirty="0">
                          <a:effectLst/>
                          <a:latin typeface="Helvetica" pitchFamily="2" charset="0"/>
                        </a:rPr>
                        <a:t>IU/mL</a:t>
                      </a:r>
                      <a:endParaRPr lang="en" sz="1800" b="1" i="0" u="none" strike="noStrike" dirty="0">
                        <a:solidFill>
                          <a:srgbClr val="000000"/>
                        </a:solidFill>
                        <a:effectLst/>
                        <a:latin typeface="Helvetica" pitchFamily="2" charset="0"/>
                        <a:ea typeface="游ゴシック" panose="020B0400000000000000" pitchFamily="34" charset="-128"/>
                      </a:endParaRPr>
                    </a:p>
                  </a:txBody>
                  <a:tcPr marL="9463" marR="9463" marT="9463" marB="0" anchor="ctr"/>
                </a:tc>
                <a:extLst>
                  <a:ext uri="{0D108BD9-81ED-4DB2-BD59-A6C34878D82A}">
                    <a16:rowId xmlns:a16="http://schemas.microsoft.com/office/drawing/2014/main" val="2570431541"/>
                  </a:ext>
                </a:extLst>
              </a:tr>
            </a:tbl>
          </a:graphicData>
        </a:graphic>
      </p:graphicFrame>
      <p:graphicFrame>
        <p:nvGraphicFramePr>
          <p:cNvPr id="7" name="表 6">
            <a:extLst>
              <a:ext uri="{FF2B5EF4-FFF2-40B4-BE49-F238E27FC236}">
                <a16:creationId xmlns:a16="http://schemas.microsoft.com/office/drawing/2014/main" id="{6CB5047D-8BE0-4AC5-3735-00BBEE519C45}"/>
              </a:ext>
            </a:extLst>
          </p:cNvPr>
          <p:cNvGraphicFramePr>
            <a:graphicFrameLocks noGrp="1"/>
          </p:cNvGraphicFramePr>
          <p:nvPr>
            <p:extLst>
              <p:ext uri="{D42A27DB-BD31-4B8C-83A1-F6EECF244321}">
                <p14:modId xmlns:p14="http://schemas.microsoft.com/office/powerpoint/2010/main" val="4127372244"/>
              </p:ext>
            </p:extLst>
          </p:nvPr>
        </p:nvGraphicFramePr>
        <p:xfrm>
          <a:off x="6683826" y="2277422"/>
          <a:ext cx="4844144" cy="3306450"/>
        </p:xfrm>
        <a:graphic>
          <a:graphicData uri="http://schemas.openxmlformats.org/drawingml/2006/table">
            <a:tbl>
              <a:tblPr>
                <a:tableStyleId>{616DA210-FB5B-4158-B5E0-FEB733F419BA}</a:tableStyleId>
              </a:tblPr>
              <a:tblGrid>
                <a:gridCol w="2220470">
                  <a:extLst>
                    <a:ext uri="{9D8B030D-6E8A-4147-A177-3AD203B41FA5}">
                      <a16:colId xmlns:a16="http://schemas.microsoft.com/office/drawing/2014/main" val="1342250769"/>
                    </a:ext>
                  </a:extLst>
                </a:gridCol>
                <a:gridCol w="1313302">
                  <a:extLst>
                    <a:ext uri="{9D8B030D-6E8A-4147-A177-3AD203B41FA5}">
                      <a16:colId xmlns:a16="http://schemas.microsoft.com/office/drawing/2014/main" val="2831780075"/>
                    </a:ext>
                  </a:extLst>
                </a:gridCol>
                <a:gridCol w="1310372">
                  <a:extLst>
                    <a:ext uri="{9D8B030D-6E8A-4147-A177-3AD203B41FA5}">
                      <a16:colId xmlns:a16="http://schemas.microsoft.com/office/drawing/2014/main" val="2348796245"/>
                    </a:ext>
                  </a:extLst>
                </a:gridCol>
              </a:tblGrid>
              <a:tr h="468000">
                <a:tc gridSpan="3">
                  <a:txBody>
                    <a:bodyPr/>
                    <a:lstStyle/>
                    <a:p>
                      <a:pPr algn="ctr" fontAlgn="ctr"/>
                      <a:r>
                        <a:rPr lang="en-US" altLang="ja-JP" sz="2400" b="1" u="none" strike="noStrike" dirty="0">
                          <a:solidFill>
                            <a:schemeClr val="tx1"/>
                          </a:solidFill>
                          <a:effectLst/>
                          <a:latin typeface="Helvetica" pitchFamily="2" charset="0"/>
                        </a:rPr>
                        <a:t>Other </a:t>
                      </a:r>
                      <a:r>
                        <a:rPr lang="en-US" altLang="ja-JP" sz="2400" b="1" u="none" strike="noStrike" dirty="0" err="1">
                          <a:solidFill>
                            <a:schemeClr val="tx1"/>
                          </a:solidFill>
                          <a:effectLst/>
                          <a:latin typeface="Helvetica" pitchFamily="2" charset="0"/>
                        </a:rPr>
                        <a:t>hormons</a:t>
                      </a:r>
                      <a:endParaRPr lang="ja-JP" altLang="en-US" sz="24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extLst>
                  <a:ext uri="{0D108BD9-81ED-4DB2-BD59-A6C34878D82A}">
                    <a16:rowId xmlns:a16="http://schemas.microsoft.com/office/drawing/2014/main" val="3943049972"/>
                  </a:ext>
                </a:extLst>
              </a:tr>
              <a:tr h="278441">
                <a:tc>
                  <a:txBody>
                    <a:bodyPr/>
                    <a:lstStyle/>
                    <a:p>
                      <a:pPr algn="l" fontAlgn="ctr"/>
                      <a:r>
                        <a:rPr lang="en" sz="1800" b="1" u="none" strike="noStrike" dirty="0">
                          <a:solidFill>
                            <a:schemeClr val="tx1"/>
                          </a:solidFill>
                          <a:effectLst/>
                          <a:latin typeface="Helvetica" pitchFamily="2" charset="0"/>
                        </a:rPr>
                        <a:t>ADH</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a:solidFill>
                            <a:schemeClr val="tx1"/>
                          </a:solidFill>
                          <a:effectLst/>
                          <a:latin typeface="Helvetica" pitchFamily="2" charset="0"/>
                        </a:rPr>
                        <a:t>4.4</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err="1">
                          <a:solidFill>
                            <a:schemeClr val="tx1"/>
                          </a:solidFill>
                          <a:effectLst/>
                          <a:latin typeface="Helvetica" pitchFamily="2" charset="0"/>
                        </a:rPr>
                        <a:t>pg</a:t>
                      </a:r>
                      <a:r>
                        <a:rPr lang="en" sz="1800" b="1" u="none" strike="noStrike" dirty="0">
                          <a:solidFill>
                            <a:schemeClr val="tx1"/>
                          </a:solidFill>
                          <a:effectLst/>
                          <a:latin typeface="Helvetica" pitchFamily="2" charset="0"/>
                        </a:rPr>
                        <a:t>/mL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2010396872"/>
                  </a:ext>
                </a:extLst>
              </a:tr>
              <a:tr h="278441">
                <a:tc>
                  <a:txBody>
                    <a:bodyPr/>
                    <a:lstStyle/>
                    <a:p>
                      <a:pPr algn="l" fontAlgn="ctr"/>
                      <a:r>
                        <a:rPr lang="en" sz="1800" b="1" u="none" strike="noStrike" dirty="0">
                          <a:solidFill>
                            <a:schemeClr val="tx1"/>
                          </a:solidFill>
                          <a:effectLst/>
                          <a:latin typeface="Helvetica" pitchFamily="2" charset="0"/>
                        </a:rPr>
                        <a:t>ACTH</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61.5</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a:solidFill>
                            <a:schemeClr val="tx1"/>
                          </a:solidFill>
                          <a:effectLst/>
                          <a:latin typeface="Helvetica" pitchFamily="2" charset="0"/>
                        </a:rPr>
                        <a:t>pg/mL</a:t>
                      </a:r>
                      <a:endParaRPr lang="en"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2269531019"/>
                  </a:ext>
                </a:extLst>
              </a:tr>
              <a:tr h="278441">
                <a:tc>
                  <a:txBody>
                    <a:bodyPr/>
                    <a:lstStyle/>
                    <a:p>
                      <a:pPr algn="l" fontAlgn="ctr"/>
                      <a:r>
                        <a:rPr lang="en" sz="1800" b="1" u="none" strike="noStrike" dirty="0">
                          <a:solidFill>
                            <a:schemeClr val="tx1"/>
                          </a:solidFill>
                          <a:effectLst/>
                          <a:latin typeface="Helvetica" pitchFamily="2" charset="0"/>
                        </a:rPr>
                        <a:t>GH</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4.5</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a:solidFill>
                            <a:schemeClr val="tx1"/>
                          </a:solidFill>
                          <a:effectLst/>
                          <a:latin typeface="Helvetica" pitchFamily="2" charset="0"/>
                        </a:rPr>
                        <a:t>ng/mL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4168153207"/>
                  </a:ext>
                </a:extLst>
              </a:tr>
              <a:tr h="278441">
                <a:tc>
                  <a:txBody>
                    <a:bodyPr/>
                    <a:lstStyle/>
                    <a:p>
                      <a:pPr algn="l" fontAlgn="ctr"/>
                      <a:r>
                        <a:rPr lang="en-US" altLang="ja-JP" sz="1800" b="1" u="none" strike="noStrike" dirty="0">
                          <a:solidFill>
                            <a:schemeClr val="tx1"/>
                          </a:solidFill>
                          <a:effectLst/>
                          <a:latin typeface="Helvetica" pitchFamily="2" charset="0"/>
                        </a:rPr>
                        <a:t>Somatomedin </a:t>
                      </a:r>
                      <a:r>
                        <a:rPr lang="en" sz="1800" b="1" u="none" strike="noStrike" dirty="0">
                          <a:solidFill>
                            <a:schemeClr val="tx1"/>
                          </a:solidFill>
                          <a:effectLst/>
                          <a:latin typeface="Helvetica" pitchFamily="2" charset="0"/>
                        </a:rPr>
                        <a:t>C</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77</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a:solidFill>
                            <a:schemeClr val="tx1"/>
                          </a:solidFill>
                          <a:effectLst/>
                          <a:latin typeface="Helvetica" pitchFamily="2" charset="0"/>
                        </a:rPr>
                        <a:t>ng/mL</a:t>
                      </a:r>
                      <a:endParaRPr lang="en"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926110512"/>
                  </a:ext>
                </a:extLst>
              </a:tr>
              <a:tr h="278441">
                <a:tc>
                  <a:txBody>
                    <a:bodyPr/>
                    <a:lstStyle/>
                    <a:p>
                      <a:pPr algn="l" fontAlgn="ctr"/>
                      <a:r>
                        <a:rPr lang="en" sz="1800" b="1" u="none" strike="noStrike">
                          <a:solidFill>
                            <a:schemeClr val="tx1"/>
                          </a:solidFill>
                          <a:effectLst/>
                          <a:latin typeface="Helvetica" pitchFamily="2" charset="0"/>
                        </a:rPr>
                        <a:t>LH</a:t>
                      </a:r>
                      <a:endParaRPr lang="en"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9.44</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err="1">
                          <a:solidFill>
                            <a:schemeClr val="tx1"/>
                          </a:solidFill>
                          <a:effectLst/>
                          <a:latin typeface="Helvetica" pitchFamily="2" charset="0"/>
                        </a:rPr>
                        <a:t>mIU</a:t>
                      </a:r>
                      <a:r>
                        <a:rPr lang="en" sz="1800" b="1" u="none" strike="noStrike" dirty="0">
                          <a:solidFill>
                            <a:schemeClr val="tx1"/>
                          </a:solidFill>
                          <a:effectLst/>
                          <a:latin typeface="Helvetica" pitchFamily="2" charset="0"/>
                        </a:rPr>
                        <a:t>/mL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239732931"/>
                  </a:ext>
                </a:extLst>
              </a:tr>
              <a:tr h="278441">
                <a:tc>
                  <a:txBody>
                    <a:bodyPr/>
                    <a:lstStyle/>
                    <a:p>
                      <a:pPr algn="l" fontAlgn="ctr"/>
                      <a:r>
                        <a:rPr lang="en" sz="1800" b="1" u="none" strike="noStrike">
                          <a:solidFill>
                            <a:schemeClr val="tx1"/>
                          </a:solidFill>
                          <a:effectLst/>
                          <a:latin typeface="Helvetica" pitchFamily="2" charset="0"/>
                        </a:rPr>
                        <a:t>FSH</a:t>
                      </a:r>
                      <a:endParaRPr lang="en"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13.04</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err="1">
                          <a:solidFill>
                            <a:schemeClr val="tx1"/>
                          </a:solidFill>
                          <a:effectLst/>
                          <a:latin typeface="Helvetica" pitchFamily="2" charset="0"/>
                        </a:rPr>
                        <a:t>mIU</a:t>
                      </a:r>
                      <a:r>
                        <a:rPr lang="en" sz="1800" b="1" u="none" strike="noStrike" dirty="0">
                          <a:solidFill>
                            <a:schemeClr val="tx1"/>
                          </a:solidFill>
                          <a:effectLst/>
                          <a:latin typeface="Helvetica" pitchFamily="2" charset="0"/>
                        </a:rPr>
                        <a:t>/mL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137930911"/>
                  </a:ext>
                </a:extLst>
              </a:tr>
              <a:tr h="278441">
                <a:tc>
                  <a:txBody>
                    <a:bodyPr/>
                    <a:lstStyle/>
                    <a:p>
                      <a:pPr algn="l" fontAlgn="ctr"/>
                      <a:r>
                        <a:rPr lang="en" sz="1800" b="1" u="none" strike="noStrike" dirty="0">
                          <a:solidFill>
                            <a:schemeClr val="tx1"/>
                          </a:solidFill>
                          <a:effectLst/>
                          <a:latin typeface="Helvetica" pitchFamily="2" charset="0"/>
                        </a:rPr>
                        <a:t>PRL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31.4</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a:solidFill>
                            <a:schemeClr val="tx1"/>
                          </a:solidFill>
                          <a:effectLst/>
                          <a:latin typeface="Helvetica" pitchFamily="2" charset="0"/>
                        </a:rPr>
                        <a:t>ng/mL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928623213"/>
                  </a:ext>
                </a:extLst>
              </a:tr>
              <a:tr h="278441">
                <a:tc>
                  <a:txBody>
                    <a:bodyPr/>
                    <a:lstStyle/>
                    <a:p>
                      <a:pPr algn="l" fontAlgn="ctr"/>
                      <a:r>
                        <a:rPr lang="en" sz="1800" b="1" u="none" strike="noStrike" dirty="0">
                          <a:solidFill>
                            <a:schemeClr val="tx1"/>
                          </a:solidFill>
                          <a:effectLst/>
                          <a:latin typeface="Helvetica" pitchFamily="2" charset="0"/>
                        </a:rPr>
                        <a:t>IRI</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1.81</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l-GR" sz="1800" b="1" u="none" strike="noStrike" dirty="0">
                          <a:solidFill>
                            <a:schemeClr val="tx1"/>
                          </a:solidFill>
                          <a:effectLst/>
                          <a:latin typeface="Helvetica" pitchFamily="2" charset="0"/>
                        </a:rPr>
                        <a:t>μ</a:t>
                      </a:r>
                      <a:r>
                        <a:rPr lang="en" sz="1800" b="1" u="none" strike="noStrike" dirty="0">
                          <a:solidFill>
                            <a:schemeClr val="tx1"/>
                          </a:solidFill>
                          <a:effectLst/>
                          <a:latin typeface="Helvetica" pitchFamily="2" charset="0"/>
                        </a:rPr>
                        <a:t>IU/mL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546943309"/>
                  </a:ext>
                </a:extLst>
              </a:tr>
              <a:tr h="278441">
                <a:tc>
                  <a:txBody>
                    <a:bodyPr/>
                    <a:lstStyle/>
                    <a:p>
                      <a:pPr algn="l" fontAlgn="ctr"/>
                      <a:r>
                        <a:rPr lang="en-US" altLang="ja-JP" sz="1800" b="1" u="none" strike="noStrike" dirty="0">
                          <a:solidFill>
                            <a:schemeClr val="tx1"/>
                          </a:solidFill>
                          <a:effectLst/>
                          <a:latin typeface="Helvetica" pitchFamily="2" charset="0"/>
                        </a:rPr>
                        <a:t>Cortisol</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solidFill>
                            <a:schemeClr val="tx1"/>
                          </a:solidFill>
                          <a:effectLst/>
                          <a:latin typeface="Helvetica" pitchFamily="2" charset="0"/>
                        </a:rPr>
                        <a:t>10.9</a:t>
                      </a:r>
                      <a:endParaRPr lang="en-US" altLang="ja-JP"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l-GR" sz="1800" b="1" u="none" strike="noStrike" dirty="0">
                          <a:solidFill>
                            <a:schemeClr val="tx1"/>
                          </a:solidFill>
                          <a:effectLst/>
                          <a:latin typeface="Helvetica" pitchFamily="2" charset="0"/>
                        </a:rPr>
                        <a:t>μ</a:t>
                      </a:r>
                      <a:r>
                        <a:rPr lang="en" sz="1800" b="1" u="none" strike="noStrike" dirty="0">
                          <a:solidFill>
                            <a:schemeClr val="tx1"/>
                          </a:solidFill>
                          <a:effectLst/>
                          <a:latin typeface="Helvetica" pitchFamily="2" charset="0"/>
                        </a:rPr>
                        <a:t>g/dL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702875876"/>
                  </a:ext>
                </a:extLst>
              </a:tr>
              <a:tr h="278441">
                <a:tc>
                  <a:txBody>
                    <a:bodyPr/>
                    <a:lstStyle/>
                    <a:p>
                      <a:pPr algn="l" fontAlgn="ctr"/>
                      <a:r>
                        <a:rPr lang="en-US" altLang="ja-JP" sz="1800" b="1" u="none" strike="noStrike" dirty="0">
                          <a:solidFill>
                            <a:schemeClr val="tx1"/>
                          </a:solidFill>
                          <a:effectLst/>
                          <a:latin typeface="Helvetica" pitchFamily="2" charset="0"/>
                        </a:rPr>
                        <a:t>Free testosterone</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a:solidFill>
                            <a:schemeClr val="tx1"/>
                          </a:solidFill>
                          <a:effectLst/>
                          <a:latin typeface="Helvetica" pitchFamily="2" charset="0"/>
                        </a:rPr>
                        <a:t>8.6</a:t>
                      </a:r>
                      <a:endParaRPr lang="en-US" altLang="ja-JP"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r>
                        <a:rPr lang="en" sz="1800" b="1" u="none" strike="noStrike" dirty="0" err="1">
                          <a:solidFill>
                            <a:schemeClr val="tx1"/>
                          </a:solidFill>
                          <a:effectLst/>
                          <a:latin typeface="Helvetica" pitchFamily="2" charset="0"/>
                        </a:rPr>
                        <a:t>pg</a:t>
                      </a:r>
                      <a:r>
                        <a:rPr lang="en" sz="1800" b="1" u="none" strike="noStrike" dirty="0">
                          <a:solidFill>
                            <a:schemeClr val="tx1"/>
                          </a:solidFill>
                          <a:effectLst/>
                          <a:latin typeface="Helvetica" pitchFamily="2" charset="0"/>
                        </a:rPr>
                        <a:t>/mL</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3503675059"/>
                  </a:ext>
                </a:extLst>
              </a:tr>
            </a:tbl>
          </a:graphicData>
        </a:graphic>
      </p:graphicFrame>
      <p:sp>
        <p:nvSpPr>
          <p:cNvPr id="8" name="テキスト ボックス 7">
            <a:extLst>
              <a:ext uri="{FF2B5EF4-FFF2-40B4-BE49-F238E27FC236}">
                <a16:creationId xmlns:a16="http://schemas.microsoft.com/office/drawing/2014/main" id="{F2D860CB-353B-5C4E-BBC3-25A5D7047F5D}"/>
              </a:ext>
            </a:extLst>
          </p:cNvPr>
          <p:cNvSpPr txBox="1"/>
          <p:nvPr/>
        </p:nvSpPr>
        <p:spPr>
          <a:xfrm>
            <a:off x="168813" y="225083"/>
            <a:ext cx="5791115" cy="830997"/>
          </a:xfrm>
          <a:prstGeom prst="rect">
            <a:avLst/>
          </a:prstGeom>
          <a:noFill/>
        </p:spPr>
        <p:txBody>
          <a:bodyPr wrap="square" rtlCol="0">
            <a:spAutoFit/>
          </a:bodyPr>
          <a:lstStyle/>
          <a:p>
            <a:r>
              <a:rPr kumimoji="1" lang="en-US" altLang="ja-JP" sz="2400" b="1" dirty="0">
                <a:latin typeface="Helvetica" pitchFamily="2" charset="0"/>
              </a:rPr>
              <a:t>Table2</a:t>
            </a:r>
            <a:r>
              <a:rPr kumimoji="1" lang="ja-JP" altLang="en-US" sz="2400" b="1">
                <a:latin typeface="Helvetica" pitchFamily="2" charset="0"/>
              </a:rPr>
              <a:t>　</a:t>
            </a:r>
            <a:r>
              <a:rPr kumimoji="1" lang="en-US" altLang="ja-JP" sz="2400" b="1" dirty="0">
                <a:latin typeface="Helvetica" pitchFamily="2" charset="0"/>
              </a:rPr>
              <a:t>Hormonal data</a:t>
            </a:r>
            <a:endParaRPr kumimoji="1" lang="ja-JP" altLang="en-US" sz="2400" b="1">
              <a:latin typeface="Helvetica" pitchFamily="2" charset="0"/>
            </a:endParaRPr>
          </a:p>
          <a:p>
            <a:endParaRPr kumimoji="1" lang="ja-JP" altLang="en-US" sz="2400" b="1">
              <a:latin typeface="Helvetica" pitchFamily="2" charset="0"/>
            </a:endParaRPr>
          </a:p>
        </p:txBody>
      </p:sp>
      <p:sp>
        <p:nvSpPr>
          <p:cNvPr id="2" name="テキスト ボックス 1">
            <a:extLst>
              <a:ext uri="{FF2B5EF4-FFF2-40B4-BE49-F238E27FC236}">
                <a16:creationId xmlns:a16="http://schemas.microsoft.com/office/drawing/2014/main" id="{7CFCE1E2-DDF5-C99B-6C4F-7CC567A18AD0}"/>
              </a:ext>
            </a:extLst>
          </p:cNvPr>
          <p:cNvSpPr txBox="1"/>
          <p:nvPr/>
        </p:nvSpPr>
        <p:spPr>
          <a:xfrm>
            <a:off x="340176" y="6402084"/>
            <a:ext cx="11511643" cy="523220"/>
          </a:xfrm>
          <a:prstGeom prst="rect">
            <a:avLst/>
          </a:prstGeom>
          <a:noFill/>
        </p:spPr>
        <p:txBody>
          <a:bodyPr wrap="square" rtlCol="0">
            <a:spAutoFit/>
          </a:bodyPr>
          <a:lstStyle/>
          <a:p>
            <a:pPr algn="l"/>
            <a:r>
              <a:rPr lang="en" altLang="ja-JP" sz="1400" i="0" dirty="0">
                <a:solidFill>
                  <a:srgbClr val="040C28"/>
                </a:solidFill>
                <a:effectLst/>
                <a:latin typeface="Helvetica" pitchFamily="2" charset="0"/>
              </a:rPr>
              <a:t>TRH thyrotropin-releasing hormone</a:t>
            </a:r>
            <a:r>
              <a:rPr lang="ja-JP" altLang="en-US" sz="1400" i="0">
                <a:solidFill>
                  <a:srgbClr val="040C28"/>
                </a:solidFill>
                <a:effectLst/>
                <a:latin typeface="Helvetica" pitchFamily="2" charset="0"/>
              </a:rPr>
              <a:t>，</a:t>
            </a:r>
            <a:r>
              <a:rPr lang="en-US" altLang="ja-JP" sz="1400" i="0" dirty="0">
                <a:solidFill>
                  <a:srgbClr val="040C28"/>
                </a:solidFill>
                <a:effectLst/>
                <a:latin typeface="Helvetica" pitchFamily="2" charset="0"/>
              </a:rPr>
              <a:t>TSH </a:t>
            </a:r>
            <a:r>
              <a:rPr lang="en" altLang="ja-JP" sz="1400" b="0" i="0" dirty="0">
                <a:solidFill>
                  <a:srgbClr val="040C28"/>
                </a:solidFill>
                <a:effectLst/>
                <a:latin typeface="arial" panose="020B0604020202020204" pitchFamily="34" charset="0"/>
                <a:ea typeface="Google Sans"/>
              </a:rPr>
              <a:t>thyroid stimulating hormone</a:t>
            </a:r>
            <a:r>
              <a:rPr lang="ja-JP" altLang="en-US" sz="1400">
                <a:solidFill>
                  <a:srgbClr val="202124"/>
                </a:solidFill>
                <a:latin typeface="arial" panose="020B0604020202020204" pitchFamily="34" charset="0"/>
                <a:ea typeface="Google Sans"/>
              </a:rPr>
              <a:t>，</a:t>
            </a:r>
            <a:r>
              <a:rPr lang="en-US" altLang="ja-JP" sz="1400" i="0" dirty="0">
                <a:solidFill>
                  <a:srgbClr val="040C28"/>
                </a:solidFill>
                <a:effectLst/>
                <a:latin typeface="Helvetica" pitchFamily="2" charset="0"/>
              </a:rPr>
              <a:t>FT3 </a:t>
            </a:r>
            <a:r>
              <a:rPr lang="en" altLang="ja-JP" sz="1400" i="1" dirty="0">
                <a:solidFill>
                  <a:srgbClr val="000000"/>
                </a:solidFill>
                <a:effectLst/>
                <a:latin typeface="Helvetica" pitchFamily="2" charset="0"/>
                <a:ea typeface="Hiragino Kaku Gothic ProN" panose="020B0300000000000000" pitchFamily="34" charset="-128"/>
              </a:rPr>
              <a:t>Free triiodothyronine</a:t>
            </a:r>
            <a:r>
              <a:rPr lang="ja-JP" altLang="en-US" sz="1400" i="1">
                <a:solidFill>
                  <a:srgbClr val="000000"/>
                </a:solidFill>
                <a:effectLst/>
                <a:latin typeface="Helvetica" pitchFamily="2" charset="0"/>
                <a:ea typeface="Hiragino Kaku Gothic ProN" panose="020B0300000000000000" pitchFamily="34" charset="-128"/>
              </a:rPr>
              <a:t>，</a:t>
            </a:r>
            <a:r>
              <a:rPr lang="en-US" altLang="ja-JP" sz="1400" i="1" dirty="0">
                <a:solidFill>
                  <a:srgbClr val="000000"/>
                </a:solidFill>
                <a:effectLst/>
                <a:latin typeface="Helvetica" pitchFamily="2" charset="0"/>
                <a:ea typeface="Hiragino Kaku Gothic ProN" panose="020B0300000000000000" pitchFamily="34" charset="-128"/>
              </a:rPr>
              <a:t>FT4 </a:t>
            </a:r>
            <a:r>
              <a:rPr lang="en" altLang="ja-JP" sz="1400" i="1" dirty="0">
                <a:solidFill>
                  <a:srgbClr val="000000"/>
                </a:solidFill>
                <a:effectLst/>
                <a:latin typeface="Helvetica" pitchFamily="2" charset="0"/>
                <a:ea typeface="Hiragino Kaku Gothic ProN" panose="020B0300000000000000" pitchFamily="34" charset="-128"/>
              </a:rPr>
              <a:t>Free thyroxine</a:t>
            </a:r>
            <a:r>
              <a:rPr lang="ja-JP" altLang="en-US" sz="1400" i="1">
                <a:solidFill>
                  <a:srgbClr val="000000"/>
                </a:solidFill>
                <a:effectLst/>
                <a:latin typeface="Helvetica" pitchFamily="2" charset="0"/>
                <a:ea typeface="Hiragino Kaku Gothic ProN" panose="020B0300000000000000" pitchFamily="34" charset="-128"/>
              </a:rPr>
              <a:t>，</a:t>
            </a:r>
            <a:endParaRPr lang="en-US" altLang="ja-JP" sz="1400" i="1" dirty="0">
              <a:solidFill>
                <a:srgbClr val="000000"/>
              </a:solidFill>
              <a:effectLst/>
              <a:latin typeface="Helvetica" pitchFamily="2" charset="0"/>
              <a:ea typeface="Hiragino Kaku Gothic ProN" panose="020B0300000000000000" pitchFamily="34" charset="-128"/>
            </a:endParaRPr>
          </a:p>
          <a:p>
            <a:pPr algn="l"/>
            <a:r>
              <a:rPr lang="en-US" altLang="ja-JP" sz="1400" i="0" dirty="0">
                <a:solidFill>
                  <a:srgbClr val="040C28"/>
                </a:solidFill>
                <a:effectLst/>
                <a:latin typeface="Helvetica" pitchFamily="2" charset="0"/>
              </a:rPr>
              <a:t>TPO </a:t>
            </a:r>
            <a:r>
              <a:rPr lang="en" altLang="ja-JP" sz="1400" i="0" dirty="0">
                <a:solidFill>
                  <a:srgbClr val="202124"/>
                </a:solidFill>
                <a:effectLst/>
                <a:latin typeface="Helvetica" pitchFamily="2" charset="0"/>
              </a:rPr>
              <a:t>thyroid </a:t>
            </a:r>
            <a:r>
              <a:rPr lang="en" altLang="ja-JP" sz="1400" i="0" dirty="0" err="1">
                <a:solidFill>
                  <a:srgbClr val="202124"/>
                </a:solidFill>
                <a:effectLst/>
                <a:latin typeface="Helvetica" pitchFamily="2" charset="0"/>
              </a:rPr>
              <a:t>petoxidase</a:t>
            </a:r>
            <a:r>
              <a:rPr lang="ja-JP" altLang="en-US" sz="1400" i="0">
                <a:solidFill>
                  <a:srgbClr val="202124"/>
                </a:solidFill>
                <a:effectLst/>
                <a:latin typeface="Helvetica" pitchFamily="2" charset="0"/>
              </a:rPr>
              <a:t>，</a:t>
            </a:r>
            <a:r>
              <a:rPr kumimoji="1" lang="en-US" altLang="ja-JP" sz="1400" dirty="0">
                <a:latin typeface="Helvetica" pitchFamily="2" charset="0"/>
              </a:rPr>
              <a:t>ADH a</a:t>
            </a:r>
            <a:r>
              <a:rPr lang="en" altLang="ja-JP" sz="1400" i="0" dirty="0" err="1">
                <a:solidFill>
                  <a:srgbClr val="333333"/>
                </a:solidFill>
                <a:effectLst/>
                <a:latin typeface="Helvetica" pitchFamily="2" charset="0"/>
                <a:ea typeface="メイリオ" panose="020B0604030504040204" pitchFamily="34" charset="-128"/>
              </a:rPr>
              <a:t>ntidiuretic</a:t>
            </a:r>
            <a:r>
              <a:rPr lang="en" altLang="ja-JP" sz="1400" i="0" dirty="0">
                <a:solidFill>
                  <a:srgbClr val="333333"/>
                </a:solidFill>
                <a:effectLst/>
                <a:latin typeface="Helvetica" pitchFamily="2" charset="0"/>
                <a:ea typeface="メイリオ" panose="020B0604030504040204" pitchFamily="34" charset="-128"/>
              </a:rPr>
              <a:t> hormone,</a:t>
            </a:r>
            <a:r>
              <a:rPr lang="en" altLang="ja-JP" sz="1400" i="0" dirty="0">
                <a:solidFill>
                  <a:srgbClr val="000000"/>
                </a:solidFill>
                <a:effectLst/>
                <a:latin typeface="Helvetica" pitchFamily="2" charset="0"/>
              </a:rPr>
              <a:t> GH growth hormone</a:t>
            </a:r>
            <a:r>
              <a:rPr lang="ja-JP" altLang="en-US" sz="1400" i="0">
                <a:solidFill>
                  <a:srgbClr val="000000"/>
                </a:solidFill>
                <a:effectLst/>
                <a:latin typeface="Helvetica" pitchFamily="2" charset="0"/>
              </a:rPr>
              <a:t>，</a:t>
            </a:r>
            <a:r>
              <a:rPr lang="en-US" altLang="ja-JP" sz="1400" i="0" dirty="0">
                <a:solidFill>
                  <a:srgbClr val="000000"/>
                </a:solidFill>
                <a:effectLst/>
                <a:latin typeface="Helvetica" pitchFamily="2" charset="0"/>
              </a:rPr>
              <a:t>LH </a:t>
            </a:r>
            <a:r>
              <a:rPr lang="ja-JP" altLang="en-US" sz="1400">
                <a:solidFill>
                  <a:srgbClr val="000000"/>
                </a:solidFill>
                <a:latin typeface="Helvetica" pitchFamily="2" charset="0"/>
              </a:rPr>
              <a:t>ｌ</a:t>
            </a:r>
            <a:r>
              <a:rPr lang="en" altLang="ja-JP" sz="1400" i="0" dirty="0" err="1">
                <a:solidFill>
                  <a:srgbClr val="000000"/>
                </a:solidFill>
                <a:effectLst/>
                <a:latin typeface="Helvetica" pitchFamily="2" charset="0"/>
              </a:rPr>
              <a:t>uteinizing</a:t>
            </a:r>
            <a:r>
              <a:rPr lang="en" altLang="ja-JP" sz="1400" i="0" dirty="0">
                <a:solidFill>
                  <a:srgbClr val="000000"/>
                </a:solidFill>
                <a:effectLst/>
                <a:latin typeface="Helvetica" pitchFamily="2" charset="0"/>
              </a:rPr>
              <a:t> hormone</a:t>
            </a:r>
            <a:r>
              <a:rPr lang="ja-JP" altLang="en-US" sz="1400" i="0">
                <a:solidFill>
                  <a:srgbClr val="000000"/>
                </a:solidFill>
                <a:effectLst/>
                <a:latin typeface="Helvetica" pitchFamily="2" charset="0"/>
              </a:rPr>
              <a:t>，</a:t>
            </a:r>
            <a:r>
              <a:rPr lang="en-US" altLang="ja-JP" sz="1400" i="0" dirty="0">
                <a:solidFill>
                  <a:srgbClr val="000000"/>
                </a:solidFill>
                <a:effectLst/>
                <a:latin typeface="Helvetica" pitchFamily="2" charset="0"/>
              </a:rPr>
              <a:t>PRL</a:t>
            </a:r>
            <a:r>
              <a:rPr lang="ja-JP" altLang="en-US" sz="1400" i="0">
                <a:solidFill>
                  <a:srgbClr val="000000"/>
                </a:solidFill>
                <a:effectLst/>
                <a:latin typeface="Helvetica" pitchFamily="2" charset="0"/>
              </a:rPr>
              <a:t> </a:t>
            </a:r>
            <a:r>
              <a:rPr lang="en" altLang="ja-JP" sz="1400" i="0" dirty="0">
                <a:solidFill>
                  <a:srgbClr val="333333"/>
                </a:solidFill>
                <a:effectLst/>
                <a:latin typeface="Helvetica" pitchFamily="2" charset="0"/>
              </a:rPr>
              <a:t>prolactin</a:t>
            </a:r>
            <a:r>
              <a:rPr lang="ja-JP" altLang="en-US" sz="1400" i="0">
                <a:solidFill>
                  <a:srgbClr val="333333"/>
                </a:solidFill>
                <a:effectLst/>
                <a:latin typeface="Helvetica" pitchFamily="2" charset="0"/>
              </a:rPr>
              <a:t>，</a:t>
            </a:r>
            <a:r>
              <a:rPr lang="en-US" altLang="ja-JP" sz="1400" i="0" dirty="0">
                <a:solidFill>
                  <a:srgbClr val="333333"/>
                </a:solidFill>
                <a:effectLst/>
                <a:latin typeface="Helvetica" pitchFamily="2" charset="0"/>
              </a:rPr>
              <a:t>IRI</a:t>
            </a:r>
            <a:r>
              <a:rPr lang="ja-JP" altLang="en-US" sz="1400">
                <a:solidFill>
                  <a:srgbClr val="333333"/>
                </a:solidFill>
                <a:latin typeface="Helvetica" pitchFamily="2" charset="0"/>
              </a:rPr>
              <a:t>　</a:t>
            </a:r>
            <a:r>
              <a:rPr lang="en" altLang="ja-JP" sz="1400" i="0" dirty="0">
                <a:solidFill>
                  <a:srgbClr val="333333"/>
                </a:solidFill>
                <a:effectLst/>
                <a:latin typeface="Helvetica" pitchFamily="2" charset="0"/>
                <a:ea typeface="メイリオ" panose="020B0604030504040204" pitchFamily="34" charset="-128"/>
              </a:rPr>
              <a:t>immunoreactive insulin</a:t>
            </a:r>
            <a:endParaRPr kumimoji="1" lang="ja-JP" altLang="en-US" sz="1400">
              <a:latin typeface="Helvetica" pitchFamily="2" charset="0"/>
            </a:endParaRPr>
          </a:p>
        </p:txBody>
      </p:sp>
      <p:graphicFrame>
        <p:nvGraphicFramePr>
          <p:cNvPr id="4" name="表 3">
            <a:extLst>
              <a:ext uri="{FF2B5EF4-FFF2-40B4-BE49-F238E27FC236}">
                <a16:creationId xmlns:a16="http://schemas.microsoft.com/office/drawing/2014/main" id="{F65BD87B-1F61-C975-EDD2-C5D0FF08A0B5}"/>
              </a:ext>
            </a:extLst>
          </p:cNvPr>
          <p:cNvGraphicFramePr>
            <a:graphicFrameLocks noGrp="1"/>
          </p:cNvGraphicFramePr>
          <p:nvPr>
            <p:extLst>
              <p:ext uri="{D42A27DB-BD31-4B8C-83A1-F6EECF244321}">
                <p14:modId xmlns:p14="http://schemas.microsoft.com/office/powerpoint/2010/main" val="2067439859"/>
              </p:ext>
            </p:extLst>
          </p:nvPr>
        </p:nvGraphicFramePr>
        <p:xfrm>
          <a:off x="340176" y="3613276"/>
          <a:ext cx="5418656" cy="2745669"/>
        </p:xfrm>
        <a:graphic>
          <a:graphicData uri="http://schemas.openxmlformats.org/drawingml/2006/table">
            <a:tbl>
              <a:tblPr>
                <a:tableStyleId>{616DA210-FB5B-4158-B5E0-FEB733F419BA}</a:tableStyleId>
              </a:tblPr>
              <a:tblGrid>
                <a:gridCol w="1354664">
                  <a:extLst>
                    <a:ext uri="{9D8B030D-6E8A-4147-A177-3AD203B41FA5}">
                      <a16:colId xmlns:a16="http://schemas.microsoft.com/office/drawing/2014/main" val="530660104"/>
                    </a:ext>
                  </a:extLst>
                </a:gridCol>
                <a:gridCol w="1354664">
                  <a:extLst>
                    <a:ext uri="{9D8B030D-6E8A-4147-A177-3AD203B41FA5}">
                      <a16:colId xmlns:a16="http://schemas.microsoft.com/office/drawing/2014/main" val="371920949"/>
                    </a:ext>
                  </a:extLst>
                </a:gridCol>
                <a:gridCol w="1354664">
                  <a:extLst>
                    <a:ext uri="{9D8B030D-6E8A-4147-A177-3AD203B41FA5}">
                      <a16:colId xmlns:a16="http://schemas.microsoft.com/office/drawing/2014/main" val="3228917197"/>
                    </a:ext>
                  </a:extLst>
                </a:gridCol>
                <a:gridCol w="1354664">
                  <a:extLst>
                    <a:ext uri="{9D8B030D-6E8A-4147-A177-3AD203B41FA5}">
                      <a16:colId xmlns:a16="http://schemas.microsoft.com/office/drawing/2014/main" val="4281037305"/>
                    </a:ext>
                  </a:extLst>
                </a:gridCol>
              </a:tblGrid>
              <a:tr h="468000">
                <a:tc gridSpan="4">
                  <a:txBody>
                    <a:bodyPr/>
                    <a:lstStyle/>
                    <a:p>
                      <a:pPr algn="ctr" fontAlgn="ctr"/>
                      <a:r>
                        <a:rPr lang="en" sz="2400" b="1" u="none" strike="noStrike" dirty="0">
                          <a:solidFill>
                            <a:schemeClr val="tx1"/>
                          </a:solidFill>
                          <a:effectLst/>
                          <a:latin typeface="Helvetica" pitchFamily="2" charset="0"/>
                        </a:rPr>
                        <a:t>TRH </a:t>
                      </a:r>
                      <a:r>
                        <a:rPr lang="en-US" altLang="ja-JP" sz="2400" b="1" u="none" strike="noStrike" dirty="0">
                          <a:solidFill>
                            <a:schemeClr val="tx1"/>
                          </a:solidFill>
                          <a:effectLst/>
                          <a:latin typeface="Helvetica" pitchFamily="2" charset="0"/>
                        </a:rPr>
                        <a:t>test after </a:t>
                      </a:r>
                      <a:r>
                        <a:rPr lang="en-US" altLang="ja-JP" sz="2400" b="1" u="none" strike="noStrike" dirty="0" err="1">
                          <a:solidFill>
                            <a:schemeClr val="tx1"/>
                          </a:solidFill>
                          <a:effectLst/>
                          <a:latin typeface="Helvetica" pitchFamily="2" charset="0"/>
                        </a:rPr>
                        <a:t>roxadustat</a:t>
                      </a:r>
                      <a:r>
                        <a:rPr lang="en-US" altLang="ja-JP" sz="2400" b="1" u="none" strike="noStrike" dirty="0">
                          <a:solidFill>
                            <a:schemeClr val="tx1"/>
                          </a:solidFill>
                          <a:effectLst/>
                          <a:latin typeface="Helvetica" pitchFamily="2" charset="0"/>
                        </a:rPr>
                        <a:t> taking</a:t>
                      </a:r>
                      <a:endParaRPr lang="ja-JP" altLang="en-US" sz="24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hMerge="1">
                  <a:txBody>
                    <a:bodyPr/>
                    <a:lstStyle/>
                    <a:p>
                      <a:endParaRPr kumimoji="1" lang="ja-JP" altLang="en-US"/>
                    </a:p>
                  </a:txBody>
                  <a:tcP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tc hMerge="1">
                  <a:txBody>
                    <a:bodyPr/>
                    <a:lstStyle/>
                    <a:p>
                      <a:pPr algn="l" fontAlgn="ctr"/>
                      <a:endParaRPr lang="ja-JP" altLang="en-US" sz="1200" b="0" i="0" u="none" strike="noStrike">
                        <a:solidFill>
                          <a:srgbClr val="000000"/>
                        </a:solidFill>
                        <a:effectLst/>
                        <a:latin typeface="游ゴシック" panose="020B0400000000000000" pitchFamily="34" charset="-128"/>
                        <a:ea typeface="游ゴシック" panose="020B0400000000000000" pitchFamily="34" charset="-128"/>
                      </a:endParaRPr>
                    </a:p>
                  </a:txBody>
                  <a:tcPr marL="9525" marR="9525" marT="9525" marB="0" anchor="ctr"/>
                </a:tc>
                <a:extLst>
                  <a:ext uri="{0D108BD9-81ED-4DB2-BD59-A6C34878D82A}">
                    <a16:rowId xmlns:a16="http://schemas.microsoft.com/office/drawing/2014/main" val="3885617354"/>
                  </a:ext>
                </a:extLst>
              </a:tr>
              <a:tr h="310989">
                <a:tc>
                  <a:txBody>
                    <a:bodyPr/>
                    <a:lstStyle/>
                    <a:p>
                      <a:pPr algn="l" fontAlgn="ct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 sz="1800" b="1" u="none" strike="noStrike" dirty="0">
                          <a:solidFill>
                            <a:schemeClr val="tx1"/>
                          </a:solidFill>
                          <a:effectLst/>
                          <a:latin typeface="Helvetica" pitchFamily="2" charset="0"/>
                        </a:rPr>
                        <a:t>TSH</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 sz="1800" b="1" u="none" strike="noStrike" dirty="0">
                          <a:solidFill>
                            <a:schemeClr val="tx1"/>
                          </a:solidFill>
                          <a:effectLst/>
                          <a:latin typeface="Helvetica" pitchFamily="2" charset="0"/>
                        </a:rPr>
                        <a:t>FT3</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 sz="1800" b="1" u="none" strike="noStrike" dirty="0">
                          <a:solidFill>
                            <a:schemeClr val="tx1"/>
                          </a:solidFill>
                          <a:effectLst/>
                          <a:latin typeface="Helvetica" pitchFamily="2" charset="0"/>
                        </a:rPr>
                        <a:t>FT4</a:t>
                      </a:r>
                      <a:endParaRPr lang="en" sz="1800" b="1" i="0" u="none" strike="noStrike" dirty="0">
                        <a:solidFill>
                          <a:schemeClr val="tx1"/>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2448082640"/>
                  </a:ext>
                </a:extLst>
              </a:tr>
              <a:tr h="327780">
                <a:tc>
                  <a:txBody>
                    <a:bodyPr/>
                    <a:lstStyle/>
                    <a:p>
                      <a:pPr algn="l" fontAlgn="ctr"/>
                      <a:r>
                        <a:rPr lang="en-US" altLang="ja-JP" sz="1800" b="1" u="none" strike="noStrike" dirty="0">
                          <a:solidFill>
                            <a:schemeClr val="tx1"/>
                          </a:solidFill>
                          <a:effectLst/>
                          <a:latin typeface="Helvetica" pitchFamily="2" charset="0"/>
                        </a:rPr>
                        <a:t>Pre</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4.74</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1.94</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0.84</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78315879"/>
                  </a:ext>
                </a:extLst>
              </a:tr>
              <a:tr h="327780">
                <a:tc>
                  <a:txBody>
                    <a:bodyPr/>
                    <a:lstStyle/>
                    <a:p>
                      <a:pPr algn="l" fontAlgn="ctr"/>
                      <a:r>
                        <a:rPr lang="en-US" altLang="ja-JP" sz="1800" b="1" u="none" strike="noStrike" dirty="0">
                          <a:solidFill>
                            <a:schemeClr val="tx1"/>
                          </a:solidFill>
                          <a:effectLst/>
                          <a:latin typeface="Helvetica" pitchFamily="2" charset="0"/>
                        </a:rPr>
                        <a:t>15min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10.75</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907534241"/>
                  </a:ext>
                </a:extLst>
              </a:tr>
              <a:tr h="327780">
                <a:tc>
                  <a:txBody>
                    <a:bodyPr/>
                    <a:lstStyle/>
                    <a:p>
                      <a:pPr algn="l" fontAlgn="ctr"/>
                      <a:r>
                        <a:rPr lang="en-US" altLang="ja-JP" sz="1800" b="1" u="none" strike="noStrike" dirty="0">
                          <a:solidFill>
                            <a:schemeClr val="tx1"/>
                          </a:solidFill>
                          <a:effectLst/>
                          <a:latin typeface="Helvetica" pitchFamily="2" charset="0"/>
                        </a:rPr>
                        <a:t>30min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15.45</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899380185"/>
                  </a:ext>
                </a:extLst>
              </a:tr>
              <a:tr h="327780">
                <a:tc>
                  <a:txBody>
                    <a:bodyPr/>
                    <a:lstStyle/>
                    <a:p>
                      <a:pPr algn="l" fontAlgn="ctr"/>
                      <a:r>
                        <a:rPr lang="en-US" altLang="ja-JP" sz="1800" b="1" u="none" strike="noStrike" dirty="0">
                          <a:solidFill>
                            <a:schemeClr val="tx1"/>
                          </a:solidFill>
                          <a:effectLst/>
                          <a:latin typeface="Helvetica" pitchFamily="2" charset="0"/>
                        </a:rPr>
                        <a:t>60min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16.08</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3486796138"/>
                  </a:ext>
                </a:extLst>
              </a:tr>
              <a:tr h="327780">
                <a:tc>
                  <a:txBody>
                    <a:bodyPr/>
                    <a:lstStyle/>
                    <a:p>
                      <a:pPr algn="l" fontAlgn="ctr"/>
                      <a:r>
                        <a:rPr lang="en-US" altLang="ja-JP" sz="1800" b="1" u="none" strike="noStrike" dirty="0">
                          <a:solidFill>
                            <a:schemeClr val="tx1"/>
                          </a:solidFill>
                          <a:effectLst/>
                          <a:latin typeface="Helvetica" pitchFamily="2" charset="0"/>
                        </a:rPr>
                        <a:t>90min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16.28</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l" fontAlgn="ctr"/>
                      <a:endParaRPr lang="ja-JP" altLang="en-US" sz="1800" b="1" i="0" u="none" strike="noStrike">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522371069"/>
                  </a:ext>
                </a:extLst>
              </a:tr>
              <a:tr h="327780">
                <a:tc>
                  <a:txBody>
                    <a:bodyPr/>
                    <a:lstStyle/>
                    <a:p>
                      <a:pPr algn="l" fontAlgn="ctr"/>
                      <a:r>
                        <a:rPr lang="en-US" altLang="ja-JP" sz="1800" b="1" u="none" strike="noStrike" dirty="0">
                          <a:solidFill>
                            <a:schemeClr val="tx1"/>
                          </a:solidFill>
                          <a:effectLst/>
                          <a:latin typeface="Helvetica" pitchFamily="2" charset="0"/>
                        </a:rPr>
                        <a:t>120min</a:t>
                      </a:r>
                      <a:endParaRPr lang="ja-JP" altLang="en-US" sz="1800" b="1" i="0" u="none" strike="noStrike">
                        <a:solidFill>
                          <a:schemeClr val="tx1"/>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14.90</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2.09</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tc>
                  <a:txBody>
                    <a:bodyPr/>
                    <a:lstStyle/>
                    <a:p>
                      <a:pPr algn="r" fontAlgn="ctr"/>
                      <a:r>
                        <a:rPr lang="en-US" altLang="ja-JP" sz="1800" b="1" u="none" strike="noStrike" dirty="0">
                          <a:effectLst/>
                          <a:latin typeface="Helvetica" pitchFamily="2" charset="0"/>
                        </a:rPr>
                        <a:t>0.86</a:t>
                      </a:r>
                      <a:endParaRPr lang="en-US" altLang="ja-JP" sz="1800" b="1" i="0" u="none" strike="noStrike" dirty="0">
                        <a:solidFill>
                          <a:srgbClr val="000000"/>
                        </a:solidFill>
                        <a:effectLst/>
                        <a:latin typeface="Helvetica" pitchFamily="2" charset="0"/>
                        <a:ea typeface="游ゴシック" panose="020B0400000000000000" pitchFamily="34" charset="-128"/>
                      </a:endParaRPr>
                    </a:p>
                  </a:txBody>
                  <a:tcPr marL="9525" marR="9525" marT="9525" marB="0" anchor="ctr"/>
                </a:tc>
                <a:extLst>
                  <a:ext uri="{0D108BD9-81ED-4DB2-BD59-A6C34878D82A}">
                    <a16:rowId xmlns:a16="http://schemas.microsoft.com/office/drawing/2014/main" val="1303931243"/>
                  </a:ext>
                </a:extLst>
              </a:tr>
            </a:tbl>
          </a:graphicData>
        </a:graphic>
      </p:graphicFrame>
    </p:spTree>
    <p:extLst>
      <p:ext uri="{BB962C8B-B14F-4D97-AF65-F5344CB8AC3E}">
        <p14:creationId xmlns:p14="http://schemas.microsoft.com/office/powerpoint/2010/main" val="117888193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116993</TotalTime>
  <Words>172</Words>
  <Application>Microsoft Macintosh PowerPoint</Application>
  <PresentationFormat>ワイド画面</PresentationFormat>
  <Paragraphs>85</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游ゴシック</vt:lpstr>
      <vt:lpstr>Arial</vt:lpstr>
      <vt:lpstr>Arial</vt:lpstr>
      <vt:lpstr>Arial Black</vt:lpstr>
      <vt:lpstr>Helvetica</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高容量のロキサデュスタットと 中枢性甲状腺機能低下症の関連について or ロキサデュスタットによる中枢性甲状腺機能低下症と中止後の甲状腺ホルモンの推移について</dc:title>
  <dc:creator>喜多 芹菜</dc:creator>
  <cp:lastModifiedBy>喜多 芹菜</cp:lastModifiedBy>
  <cp:revision>40</cp:revision>
  <cp:lastPrinted>2023-01-30T09:58:25Z</cp:lastPrinted>
  <dcterms:created xsi:type="dcterms:W3CDTF">2023-01-28T13:52:23Z</dcterms:created>
  <dcterms:modified xsi:type="dcterms:W3CDTF">2023-10-03T07:41:18Z</dcterms:modified>
</cp:coreProperties>
</file>