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188"/>
  </p:normalViewPr>
  <p:slideViewPr>
    <p:cSldViewPr snapToGrid="0">
      <p:cViewPr varScale="1">
        <p:scale>
          <a:sx n="101" d="100"/>
          <a:sy n="101" d="100"/>
        </p:scale>
        <p:origin x="1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97FF0-73AA-241A-CE9B-A9537FEA37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A3C633-FF4F-151E-51E5-13485BCF4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D1F815-6540-E8FC-EB34-33E7B88C8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B5AE23-B276-01CC-70D6-DD2D64C4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32CBD9-CB0F-E4C7-5E19-11AA10AD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94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29343-99B8-9D06-D001-4F9584C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A63E5BE-3C1B-5B0A-CDA1-68E2A026B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073A7E-E6E1-E188-6DF9-F60E6D4D9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19867E-A7E8-1679-7592-D9849D80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89BF38-E387-A15C-0C35-5C765CF1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98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C1D0A8-E49F-D056-D869-19FCB716A2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422311-2D24-F989-5BD4-BE385C7D5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F3832-70B3-D831-25AE-A2DD42FC7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1F069D-01A7-6BB7-2D20-A0D16086C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FC9862-9E3E-5950-B553-50A264E8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596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2C6B1-8877-A8AA-DB5B-19F3F279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4A8648-7CCE-85E6-1DDB-27430C1B0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3F70FB-AA51-D234-0C4F-617677F4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71F4B8-9527-AF0C-CF46-69CB9ED5D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EF22DF-B1C5-A5E4-728E-C2EEC0791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48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4A6570-396A-B984-3D0C-AF0126006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C7095E-2F0B-0808-797A-DEC8C8974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14E587-B170-3254-B251-88712F59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F3EC58-3EA7-2E1F-3E3D-7E8B6C5C0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080D70-9CA2-F78A-C018-22F24CE5F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296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30156-E5C9-708F-8C31-A4267DC08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7FFB7F-15E7-7148-9E74-CCF3335C5A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16F7B8-7D22-BE78-FCBC-A141FF763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A6739F-BFDB-6EA6-FC09-EC24A9DAD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19D2D0-40C8-B480-2A48-D66FFD0F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6FC7E0-1771-3C6C-38A8-C48C54970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76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F92AD-E593-E121-15E7-75A8C0D44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BCBAB2-1FE5-FF54-EF17-903F0EF88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51DCD7-FFA3-32CC-60B4-1573AC0F4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C9F64E-7F9E-7F58-9B1E-5DEC4CDAA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02241B-0C05-4C01-2F7B-583D5BB36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A42C779-7C6F-8D3D-59D6-51ED69E65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48593A4-4428-AFEE-A621-620CC638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33F794-1413-03BF-F0CD-C30B82B1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9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B3EA70-AE21-C0DA-50E1-0566D9B5E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C68CB35-D5D4-609E-54C3-3E1175B97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152EE9-0FC7-C57C-2EBD-4AFF457DE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A2A8F6-D11B-B44F-24AB-39EB735B3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48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83EB5D6-A4FC-FC39-8767-7E3C8B8E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D79E950-9CC4-9DF5-272A-965711B4F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6BB8A7-F55D-7EDF-987E-E6F2D2130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08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59FFF5-44A8-1A9B-2A7F-D1D0E6822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0B870D-2A0C-D151-1516-23EEC36AC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4784AB-6627-3CC7-2071-E63D3A1C8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DDAB22-D5BE-E379-A2FF-6F0C98148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711CA4-E50F-69DD-E13C-C07745E6D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AFB120-EEA2-1CC3-FDB2-E736D411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00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570996-4E6A-0EF9-107E-A5D9B9902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16DD42-BE0E-8019-7F1B-357FCC587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1CE366-02BB-4971-CBE3-A45A86ED3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77BCAF-7B01-AC17-2090-D1BA5A4D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A378BA-775B-AAE4-E2EA-37B70F432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3843F6-7679-BB03-3B9F-3581CDF1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5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8AA2F74-F87E-7F90-0D98-DF8A748BA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C6FB9B-5BD8-11F2-540F-24C09349F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27C0E9-3F7F-4ACB-4626-CD0288F5C0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39AB5-DB01-574B-A087-82AAA5E71082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5007CC-D684-C45E-0D32-4560E8591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843AD1-8208-10CA-18FE-8C054105D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850B4-1EB5-3C43-8FAD-B97A7ECD2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63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13040C0-34AB-73F3-68BD-67F40A3486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493846"/>
              </p:ext>
            </p:extLst>
          </p:nvPr>
        </p:nvGraphicFramePr>
        <p:xfrm>
          <a:off x="104371" y="243840"/>
          <a:ext cx="11983257" cy="61264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31810">
                  <a:extLst>
                    <a:ext uri="{9D8B030D-6E8A-4147-A177-3AD203B41FA5}">
                      <a16:colId xmlns:a16="http://schemas.microsoft.com/office/drawing/2014/main" val="1495974551"/>
                    </a:ext>
                  </a:extLst>
                </a:gridCol>
                <a:gridCol w="454954">
                  <a:extLst>
                    <a:ext uri="{9D8B030D-6E8A-4147-A177-3AD203B41FA5}">
                      <a16:colId xmlns:a16="http://schemas.microsoft.com/office/drawing/2014/main" val="3103211596"/>
                    </a:ext>
                  </a:extLst>
                </a:gridCol>
                <a:gridCol w="2140341">
                  <a:extLst>
                    <a:ext uri="{9D8B030D-6E8A-4147-A177-3AD203B41FA5}">
                      <a16:colId xmlns:a16="http://schemas.microsoft.com/office/drawing/2014/main" val="2374153515"/>
                    </a:ext>
                  </a:extLst>
                </a:gridCol>
                <a:gridCol w="914660">
                  <a:extLst>
                    <a:ext uri="{9D8B030D-6E8A-4147-A177-3AD203B41FA5}">
                      <a16:colId xmlns:a16="http://schemas.microsoft.com/office/drawing/2014/main" val="601042936"/>
                    </a:ext>
                  </a:extLst>
                </a:gridCol>
                <a:gridCol w="818794">
                  <a:extLst>
                    <a:ext uri="{9D8B030D-6E8A-4147-A177-3AD203B41FA5}">
                      <a16:colId xmlns:a16="http://schemas.microsoft.com/office/drawing/2014/main" val="3669881672"/>
                    </a:ext>
                  </a:extLst>
                </a:gridCol>
                <a:gridCol w="1755248">
                  <a:extLst>
                    <a:ext uri="{9D8B030D-6E8A-4147-A177-3AD203B41FA5}">
                      <a16:colId xmlns:a16="http://schemas.microsoft.com/office/drawing/2014/main" val="1249822966"/>
                    </a:ext>
                  </a:extLst>
                </a:gridCol>
                <a:gridCol w="894112">
                  <a:extLst>
                    <a:ext uri="{9D8B030D-6E8A-4147-A177-3AD203B41FA5}">
                      <a16:colId xmlns:a16="http://schemas.microsoft.com/office/drawing/2014/main" val="649784467"/>
                    </a:ext>
                  </a:extLst>
                </a:gridCol>
                <a:gridCol w="1376122">
                  <a:extLst>
                    <a:ext uri="{9D8B030D-6E8A-4147-A177-3AD203B41FA5}">
                      <a16:colId xmlns:a16="http://schemas.microsoft.com/office/drawing/2014/main" val="3527356049"/>
                    </a:ext>
                  </a:extLst>
                </a:gridCol>
                <a:gridCol w="2797216">
                  <a:extLst>
                    <a:ext uri="{9D8B030D-6E8A-4147-A177-3AD203B41FA5}">
                      <a16:colId xmlns:a16="http://schemas.microsoft.com/office/drawing/2014/main" val="3682239197"/>
                    </a:ext>
                  </a:extLst>
                </a:gridCol>
              </a:tblGrid>
              <a:tr h="807194"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Authors </a:t>
                      </a:r>
                      <a:r>
                        <a:rPr 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[ref]</a:t>
                      </a: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Year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by transverse uterine fundal incision</a:t>
                      </a:r>
                    </a:p>
                    <a:p>
                      <a:pPr algn="ctr"/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MRI findings  after CS by transverse uterine fundal incision</a:t>
                      </a: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1" lang="en-US" altLang="ja-JP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ubsequent pregnancy after previous CS by transverse uterine fundal incision</a:t>
                      </a:r>
                      <a:r>
                        <a:rPr lang="ja-JP" altLang="ja-JP" sz="12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</a:p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altLang="en-US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/>
                </a:tc>
                <a:extLst>
                  <a:ext uri="{0D108BD9-81ED-4DB2-BD59-A6C34878D82A}">
                    <a16:rowId xmlns:a16="http://schemas.microsoft.com/office/drawing/2014/main" val="2832938456"/>
                  </a:ext>
                </a:extLst>
              </a:tr>
              <a:tr h="198646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en-US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en-US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Information of CS and pregnancy outcome</a:t>
                      </a: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Age of pregnancy </a:t>
                      </a:r>
                    </a:p>
                    <a:p>
                      <a:pPr algn="l"/>
                      <a:endParaRPr lang="ja-JP" altLang="en-US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Pregnancy course before uterine rupture</a:t>
                      </a: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Diagnosis of uterine rupture</a:t>
                      </a: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Pregnancy </a:t>
                      </a:r>
                      <a:r>
                        <a:rPr lang="en-US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outcome </a:t>
                      </a:r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8616362"/>
                  </a:ext>
                </a:extLst>
              </a:tr>
              <a:tr h="321031">
                <a:tc vMerge="1">
                  <a:txBody>
                    <a:bodyPr/>
                    <a:lstStyle/>
                    <a:p>
                      <a:pPr algn="l"/>
                      <a:endParaRPr lang="ja-JP" sz="800" kern="100">
                        <a:effectLst/>
                        <a:latin typeface="Century" panose="020406040505050203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ja-JP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ja-JP" altLang="en-US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</a:p>
                    <a:p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</a:p>
                    <a:p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kumimoji="1" lang="ja-JP" altLang="en-US" sz="1100" b="0">
                        <a:latin typeface="+mn-ea"/>
                        <a:ea typeface="+mn-ea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Gestational weeks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Symptoms</a:t>
                      </a:r>
                      <a:endParaRPr lang="ja-JP" sz="120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</a:p>
                    <a:p>
                      <a:pPr algn="l"/>
                      <a:r>
                        <a:rPr lang="en-US" sz="1100" b="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altLang="en-US" sz="1100" b="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8633401"/>
                  </a:ext>
                </a:extLst>
              </a:tr>
              <a:tr h="849163"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Nishida et al. [5] 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2014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29-year-old primigravida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due to placenta previa at 24 weeks of gestation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〔</a:t>
                      </a:r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Pregnancy outcome</a:t>
                      </a:r>
                      <a:r>
                        <a:rPr 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〕 </a:t>
                      </a:r>
                    </a:p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blood transfusion, discharge without sequelae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live birth weighting 406 g, neonatal death due to chronic lung disease at postnatal days 93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scar thinness or defect at the uterine fundus: at 12 months postpartum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Hospitalization from 18 weeks of gestation until delivery, ultrasonography twice a week and a total of 4 MRI studies for evaluation of uterine muscle layer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30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No symptoms ( interruption of  muscle layer in a part of uterine funds which had been pointed out by MRI study)</a:t>
                      </a:r>
                      <a:endParaRPr lang="ja-JP" sz="120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CS and surgical repair of the ruptured site (previous 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transverse uterine fundal incision scar</a:t>
                      </a:r>
                      <a:r>
                        <a:rPr lang="en-US" altLang="ja-JP" sz="1200" b="0" kern="100" baseline="30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20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†</a:t>
                      </a:r>
                      <a:r>
                        <a:rPr lang="ja-JP" altLang="ja-JP" sz="12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live birth weighting 1,832 g, discharge  with normal findings at postnatal days 68</a:t>
                      </a: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8247596"/>
                  </a:ext>
                </a:extLst>
              </a:tr>
              <a:tr h="849163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Fujiwara 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 al.  [6] </a:t>
                      </a:r>
                    </a:p>
                    <a:p>
                      <a:pPr algn="l"/>
                      <a:endParaRPr lang="en-US" altLang="ja-JP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Maternal age and parity: data not available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due to placenta previa </a:t>
                      </a:r>
                      <a:r>
                        <a:rPr lang="en-US" altLang="ja-JP" sz="1200" b="0" kern="100" dirty="0" err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accreta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and large myoma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〔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Pregnancy outcome</a:t>
                      </a:r>
                      <a:r>
                        <a:rPr lang="ja-JP" alt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〕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 </a:t>
                      </a: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1" lang="en-US" altLang="ja-JP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ata not available </a:t>
                      </a:r>
                      <a:endParaRPr lang="en-US" altLang="ja-JP" sz="12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 </a:t>
                      </a: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1" lang="en-US" altLang="ja-JP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ata not available </a:t>
                      </a:r>
                      <a:endParaRPr lang="en-US" altLang="ja-JP" sz="12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Data not available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Transfer to a tertiary referral hospital due to severe abdominal pain and low back pain</a:t>
                      </a:r>
                    </a:p>
                    <a:p>
                      <a:pPr algn="just"/>
                      <a:endParaRPr lang="en-US" altLang="ja-JP" sz="12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Severe </a:t>
                      </a:r>
                      <a:r>
                        <a:rPr lang="en-US" altLang="ja-JP" sz="1200" b="0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abdominal pain and 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low back pain</a:t>
                      </a:r>
                      <a:endParaRPr lang="ja-JP" sz="120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cesarean hysterectomy (ruptured site: previous transverse uterine fundal incision scar)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still birth (evacuation into the abdominal cavity through the ruptured cite)</a:t>
                      </a:r>
                      <a:endParaRPr lang="ja-JP" altLang="en-US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0769919"/>
                  </a:ext>
                </a:extLst>
              </a:tr>
              <a:tr h="849163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 case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2022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33-year-old primigravida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due to placenta previa at 37 weeks of gestation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〔Pregnancy outcome〕 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blood transfusion, discharge without sequelae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healthy neonate weighting 2,442 g, discharge  with mother at postnatal days 6</a:t>
                      </a: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CS scar defect at the uterine fundus: at 12 months postpartum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PNC and 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ultrasonography for evaluation of uterine muscle layer </a:t>
                      </a: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every 2 week</a:t>
                      </a:r>
                      <a:r>
                        <a:rPr kumimoji="1" lang="en-US" altLang="ja-JP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refusal for h</a:t>
                      </a:r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ospitalization and MRI study</a:t>
                      </a:r>
                      <a:endParaRPr kumimoji="1" lang="en-US" altLang="ja-JP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</a:t>
                      </a:r>
                      <a:endParaRPr lang="ja-JP" sz="1200" b="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Sudden severe abdominal pain</a:t>
                      </a:r>
                      <a:r>
                        <a:rPr lang="ja-JP" altLang="ja-JP" sz="1200" b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ja-JP" sz="1200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Mother: CPR, PMCD and surgical repair of the ruptured site (previous transverse uterine fundal incision scar), blood transfusion, IVR and intensive care, discharge with impairment of consciousness on the 119th postoperative day</a:t>
                      </a:r>
                    </a:p>
                    <a:p>
                      <a:pPr algn="l"/>
                      <a:r>
                        <a:rPr lang="en-US" altLang="ja-JP" sz="1200" b="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Fetus: still birth (evacuation into the abdominal cavity through the ruptured cite)</a:t>
                      </a:r>
                    </a:p>
                  </a:txBody>
                  <a:tcPr marL="15747" marR="15747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9356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664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443</Words>
  <Application>Microsoft Macintosh PowerPoint</Application>
  <PresentationFormat>ワイド画面</PresentationFormat>
  <Paragraphs>60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水主川 純</dc:creator>
  <cp:lastModifiedBy>水主川 純</cp:lastModifiedBy>
  <cp:revision>56</cp:revision>
  <dcterms:created xsi:type="dcterms:W3CDTF">2022-08-26T05:32:09Z</dcterms:created>
  <dcterms:modified xsi:type="dcterms:W3CDTF">2022-09-10T05:36:45Z</dcterms:modified>
</cp:coreProperties>
</file>