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4CD1A8-76C2-49C5-8D61-943AEBF0FB4D}" type="datetimeFigureOut">
              <a:rPr kumimoji="1" lang="ja-JP" altLang="en-US" smtClean="0"/>
              <a:t>2022/5/6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D3AEE5-B804-415A-B675-F962750FCC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5670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F55D-06D9-48A0-BE40-AED488509531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856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FEE34F-CF62-43E7-B35C-2A71F69940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B1B88B3-1DAC-41DD-9754-1E82E16C37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3506EF-A42F-4442-A6DF-980B4E291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3782-49AA-444D-B964-1E49E56ECED1}" type="datetimeFigureOut">
              <a:rPr kumimoji="1" lang="ja-JP" altLang="en-US" smtClean="0"/>
              <a:t>2022/5/6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9C7B8E-09AB-4596-A449-7097FF1E5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0C0B3B-308C-4826-8748-163EEE0A4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E5131-5C98-4808-BF3C-01F6E5F9F1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0202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D51F2B-BF72-46FF-A629-D42BFF038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FCE8536-74A4-49BE-B0E3-AFFB58D33E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477AF0-E633-4FF2-8A27-7C65DFAFA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3782-49AA-444D-B964-1E49E56ECED1}" type="datetimeFigureOut">
              <a:rPr kumimoji="1" lang="ja-JP" altLang="en-US" smtClean="0"/>
              <a:t>2022/5/6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9FD636-690F-4E8A-BB9C-49F5CDAD7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5CFDB5-9BB0-4EC3-AD59-E88F2BA1D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E5131-5C98-4808-BF3C-01F6E5F9F1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7808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B1B2CAD-FC18-43F8-8EA1-0826625A1C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364561-601D-4F31-B689-0812901542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4349D34-0FEB-4153-BD27-29F9D75C9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3782-49AA-444D-B964-1E49E56ECED1}" type="datetimeFigureOut">
              <a:rPr kumimoji="1" lang="ja-JP" altLang="en-US" smtClean="0"/>
              <a:t>2022/5/6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0EA61D-B0EE-4D97-89CA-B31016B32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842CE8C-18BA-41CE-9116-A032A07EA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E5131-5C98-4808-BF3C-01F6E5F9F1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3093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6F4155-17A6-4FCC-89FB-64735E98B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AB32D5-A65D-47AD-B924-FAD8D75638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47FFCC-95D7-4D12-B979-B60E232A9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3782-49AA-444D-B964-1E49E56ECED1}" type="datetimeFigureOut">
              <a:rPr kumimoji="1" lang="ja-JP" altLang="en-US" smtClean="0"/>
              <a:t>2022/5/6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063329-DB36-4D8F-AABF-D1D924C15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90C149B-D1D3-446B-B019-78E0885CF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E5131-5C98-4808-BF3C-01F6E5F9F1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623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B06762-8DDC-487C-940A-C05F58742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62A8813-BCC2-4964-B10B-C07D83449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A2BB3B-6ED8-4410-B366-6FC5B6760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3782-49AA-444D-B964-1E49E56ECED1}" type="datetimeFigureOut">
              <a:rPr kumimoji="1" lang="ja-JP" altLang="en-US" smtClean="0"/>
              <a:t>2022/5/6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1780340-0E02-4748-8030-B6C0A00EB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DB6E88-F32E-44CE-BE95-28C03D4C5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E5131-5C98-4808-BF3C-01F6E5F9F1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043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915225-BEE1-493A-B441-2831E6377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19316-1A71-44B7-961B-BA91671A4F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5F3F5DF-9A43-4B85-BD6D-42AE268F08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C2D14A8-09EC-4275-8492-CB8F0306E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3782-49AA-444D-B964-1E49E56ECED1}" type="datetimeFigureOut">
              <a:rPr kumimoji="1" lang="ja-JP" altLang="en-US" smtClean="0"/>
              <a:t>2022/5/6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218CC71-67A9-4141-A67D-E515BFF73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65C2810-4F5C-4154-875B-016CB83EF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E5131-5C98-4808-BF3C-01F6E5F9F1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718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1F6F16-8EDE-4E92-B57C-321897D6A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43CE3A0-4AB6-4EB1-8FC8-B32E86889C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094DC9D-8003-42E7-AA42-5E63A80A64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47033A4-356F-4BF3-8EF7-D8AC1849E2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3605B78-D60B-4649-9636-36D902114F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8AF1DF8-9A5C-4510-B525-30DFD6054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3782-49AA-444D-B964-1E49E56ECED1}" type="datetimeFigureOut">
              <a:rPr kumimoji="1" lang="ja-JP" altLang="en-US" smtClean="0"/>
              <a:t>2022/5/6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C1EEC65-C906-4915-894D-D7E03E513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D7F0B70-4A93-4170-9F76-1B64895FF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E5131-5C98-4808-BF3C-01F6E5F9F1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288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4188AA-2E9A-4F01-837D-A6E035638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7B5008A-D9B8-4AFE-9E6D-9D2E53E30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3782-49AA-444D-B964-1E49E56ECED1}" type="datetimeFigureOut">
              <a:rPr kumimoji="1" lang="ja-JP" altLang="en-US" smtClean="0"/>
              <a:t>2022/5/6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29A0844-5D1D-43A7-B1E8-3689F1B0E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9C853BE-8E82-47B7-9204-4199A44D7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E5131-5C98-4808-BF3C-01F6E5F9F1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5261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A19D9D2-C660-4709-AE35-03BEFDF63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3782-49AA-444D-B964-1E49E56ECED1}" type="datetimeFigureOut">
              <a:rPr kumimoji="1" lang="ja-JP" altLang="en-US" smtClean="0"/>
              <a:t>2022/5/6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EF83289-4CE7-43D7-8DDA-8D0FD990D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B4146D1-A366-42D8-8596-998BD5CDA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E5131-5C98-4808-BF3C-01F6E5F9F1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965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AAAD9C-75A5-4B51-BCA3-0A88D348D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AE6EC46-8366-4946-B00C-56CD94AD9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D016CAD-D109-4702-BA2D-80433A5DA4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E0EE03B-B5AE-4D51-A810-821D46D57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3782-49AA-444D-B964-1E49E56ECED1}" type="datetimeFigureOut">
              <a:rPr kumimoji="1" lang="ja-JP" altLang="en-US" smtClean="0"/>
              <a:t>2022/5/6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E339F9C-11D0-45BF-89B3-17266B35A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0FE6816-1E6A-47D5-9BD3-4420C29E7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E5131-5C98-4808-BF3C-01F6E5F9F1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647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533223-0A1C-4BF4-BDD2-6D0C33375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1380468-9997-4250-9DA9-277B5113AD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71F5E06-1027-4BD7-BBA5-8A38DB91E0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28FF1E-7544-413E-96F2-5A044E153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3782-49AA-444D-B964-1E49E56ECED1}" type="datetimeFigureOut">
              <a:rPr kumimoji="1" lang="ja-JP" altLang="en-US" smtClean="0"/>
              <a:t>2022/5/6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8E5259D-1B38-433E-AEF6-F896ACAC0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5F8E1D7-0A77-4DEE-B9F6-9CF5CB87C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E5131-5C98-4808-BF3C-01F6E5F9F1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0891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26FD6DB-F193-4918-8D0B-1551F0D53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51BCA33-9706-432C-B8E5-7E2F48850C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252B531-AAE2-4497-B99C-13C8CE1DFA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C3782-49AA-444D-B964-1E49E56ECED1}" type="datetimeFigureOut">
              <a:rPr kumimoji="1" lang="ja-JP" altLang="en-US" smtClean="0"/>
              <a:t>2022/5/6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031D0D4-4EFB-4F42-89E7-B3BA110612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2E2B94-946D-498A-860F-CDAA9F62F9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E5131-5C98-4808-BF3C-01F6E5F9F1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172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四角形: 角を丸くする 120">
            <a:extLst>
              <a:ext uri="{FF2B5EF4-FFF2-40B4-BE49-F238E27FC236}">
                <a16:creationId xmlns:a16="http://schemas.microsoft.com/office/drawing/2014/main" id="{0EBEDFE0-3EE2-4215-865A-0E8AA4CA7134}"/>
              </a:ext>
            </a:extLst>
          </p:cNvPr>
          <p:cNvSpPr/>
          <p:nvPr/>
        </p:nvSpPr>
        <p:spPr>
          <a:xfrm>
            <a:off x="7304855" y="4113620"/>
            <a:ext cx="1328472" cy="63906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HADS-A:9</a:t>
            </a:r>
          </a:p>
          <a:p>
            <a:pPr algn="ctr"/>
            <a:r>
              <a:rPr lang="en-US" altLang="ja-JP" sz="1800" dirty="0"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HADS-D:3</a:t>
            </a:r>
            <a:endParaRPr kumimoji="1" lang="ja-JP" altLang="en-US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四角形: 角を丸くする 47">
            <a:extLst>
              <a:ext uri="{FF2B5EF4-FFF2-40B4-BE49-F238E27FC236}">
                <a16:creationId xmlns:a16="http://schemas.microsoft.com/office/drawing/2014/main" id="{95C2BD55-1CBD-4E9A-A8DE-F8F2B6BB02EE}"/>
              </a:ext>
            </a:extLst>
          </p:cNvPr>
          <p:cNvSpPr/>
          <p:nvPr/>
        </p:nvSpPr>
        <p:spPr>
          <a:xfrm>
            <a:off x="3040447" y="1731956"/>
            <a:ext cx="1341817" cy="69772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HADS-A:9</a:t>
            </a:r>
          </a:p>
          <a:p>
            <a:pPr algn="ctr"/>
            <a:r>
              <a:rPr lang="en-US" altLang="ja-JP" sz="1800" dirty="0"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HADS-D:6</a:t>
            </a:r>
            <a:endParaRPr kumimoji="1" lang="ja-JP" altLang="en-US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5" name="直線コネクタ 4"/>
          <p:cNvCxnSpPr>
            <a:cxnSpLocks/>
          </p:cNvCxnSpPr>
          <p:nvPr/>
        </p:nvCxnSpPr>
        <p:spPr>
          <a:xfrm flipV="1">
            <a:off x="2628483" y="3025156"/>
            <a:ext cx="0" cy="275690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>
            <a:cxnSpLocks/>
          </p:cNvCxnSpPr>
          <p:nvPr/>
        </p:nvCxnSpPr>
        <p:spPr>
          <a:xfrm flipH="1" flipV="1">
            <a:off x="2612706" y="923398"/>
            <a:ext cx="21042" cy="182380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cxnSpLocks/>
          </p:cNvCxnSpPr>
          <p:nvPr/>
        </p:nvCxnSpPr>
        <p:spPr>
          <a:xfrm>
            <a:off x="2603962" y="5754370"/>
            <a:ext cx="7108066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2659031" y="5232994"/>
            <a:ext cx="2946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2661979" y="4787209"/>
            <a:ext cx="2946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プレースホルダー 2"/>
          <p:cNvSpPr txBox="1">
            <a:spLocks/>
          </p:cNvSpPr>
          <p:nvPr/>
        </p:nvSpPr>
        <p:spPr>
          <a:xfrm>
            <a:off x="1524000" y="1846262"/>
            <a:ext cx="829136" cy="623111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1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1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BD0D9"/>
              </a:buClr>
            </a:pPr>
            <a:endParaRPr lang="ja-JP" altLang="en-US" sz="2400" b="1" dirty="0">
              <a:solidFill>
                <a:srgbClr val="BF1783"/>
              </a:solidFill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4118469" y="191443"/>
            <a:ext cx="31967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latin typeface="ＭＳ Ｐゴシック"/>
              </a:rPr>
              <a:t>Figure 1. Timeline</a:t>
            </a:r>
          </a:p>
        </p:txBody>
      </p:sp>
      <p:sp>
        <p:nvSpPr>
          <p:cNvPr id="44" name="テキスト プレースホルダー 2"/>
          <p:cNvSpPr txBox="1">
            <a:spLocks/>
          </p:cNvSpPr>
          <p:nvPr/>
        </p:nvSpPr>
        <p:spPr>
          <a:xfrm>
            <a:off x="2855640" y="6151102"/>
            <a:ext cx="690128" cy="532461"/>
          </a:xfrm>
          <a:prstGeom prst="rect">
            <a:avLst/>
          </a:prstGeom>
          <a:ln>
            <a:noFill/>
          </a:ln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1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1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BD0D9"/>
              </a:buClr>
            </a:pPr>
            <a:endParaRPr lang="en-US" altLang="ja-JP" sz="1800" b="1" dirty="0">
              <a:solidFill>
                <a:prstClr val="black"/>
              </a:solidFill>
              <a:latin typeface="ＭＳ Ｐゴシック"/>
              <a:ea typeface="ＭＳ Ｐゴシック"/>
            </a:endParaRPr>
          </a:p>
        </p:txBody>
      </p:sp>
      <p:cxnSp>
        <p:nvCxnSpPr>
          <p:cNvPr id="60" name="直線コネクタ 59"/>
          <p:cNvCxnSpPr/>
          <p:nvPr/>
        </p:nvCxnSpPr>
        <p:spPr>
          <a:xfrm flipV="1">
            <a:off x="5762867" y="5782386"/>
            <a:ext cx="0" cy="21602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/>
          <p:cNvCxnSpPr/>
          <p:nvPr/>
        </p:nvCxnSpPr>
        <p:spPr>
          <a:xfrm flipV="1">
            <a:off x="7545150" y="5784273"/>
            <a:ext cx="0" cy="21602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テキスト プレースホルダー 2"/>
          <p:cNvSpPr txBox="1">
            <a:spLocks/>
          </p:cNvSpPr>
          <p:nvPr/>
        </p:nvSpPr>
        <p:spPr>
          <a:xfrm>
            <a:off x="3989594" y="6411232"/>
            <a:ext cx="284430" cy="306124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1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1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BD0D9"/>
              </a:buClr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③</a:t>
            </a:r>
          </a:p>
        </p:txBody>
      </p:sp>
      <p:sp>
        <p:nvSpPr>
          <p:cNvPr id="82" name="テキスト プレースホルダー 2"/>
          <p:cNvSpPr txBox="1">
            <a:spLocks/>
          </p:cNvSpPr>
          <p:nvPr/>
        </p:nvSpPr>
        <p:spPr>
          <a:xfrm>
            <a:off x="5438904" y="6151102"/>
            <a:ext cx="628200" cy="434471"/>
          </a:xfrm>
          <a:prstGeom prst="rect">
            <a:avLst/>
          </a:prstGeom>
          <a:ln>
            <a:noFill/>
          </a:ln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1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1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BD0D9"/>
              </a:buClr>
            </a:pPr>
            <a:endParaRPr lang="ja-JP" altLang="en-US" sz="1800" b="1" dirty="0">
              <a:solidFill>
                <a:prstClr val="black"/>
              </a:solidFill>
            </a:endParaRPr>
          </a:p>
        </p:txBody>
      </p:sp>
      <p:sp>
        <p:nvSpPr>
          <p:cNvPr id="145" name="テキスト プレースホルダー 2"/>
          <p:cNvSpPr txBox="1">
            <a:spLocks/>
          </p:cNvSpPr>
          <p:nvPr/>
        </p:nvSpPr>
        <p:spPr>
          <a:xfrm>
            <a:off x="8508481" y="1143225"/>
            <a:ext cx="1059947" cy="491032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1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1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BD0D9"/>
              </a:buClr>
            </a:pPr>
            <a:endParaRPr lang="ja-JP" altLang="en-US" sz="1400" b="1" dirty="0">
              <a:latin typeface="ＭＳ Ｐゴシック"/>
            </a:endParaRPr>
          </a:p>
        </p:txBody>
      </p:sp>
      <p:sp>
        <p:nvSpPr>
          <p:cNvPr id="148" name="テキスト プレースホルダー 2"/>
          <p:cNvSpPr txBox="1">
            <a:spLocks/>
          </p:cNvSpPr>
          <p:nvPr/>
        </p:nvSpPr>
        <p:spPr>
          <a:xfrm>
            <a:off x="576660" y="1837192"/>
            <a:ext cx="1370344" cy="1096419"/>
          </a:xfrm>
          <a:prstGeom prst="rect">
            <a:avLst/>
          </a:prstGeom>
        </p:spPr>
        <p:txBody>
          <a:bodyPr vert="horz" lIns="0" rIns="18288">
            <a:normAutofit fontScale="62500" lnSpcReduction="20000"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1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1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BD0D9"/>
              </a:buClr>
            </a:pPr>
            <a:r>
              <a:rPr lang="en-US" altLang="ja-JP" sz="2900" dirty="0">
                <a:latin typeface="ＭＳ Ｐゴシック"/>
                <a:ea typeface="ＭＳ Ｐゴシック"/>
              </a:rPr>
              <a:t>Threshold perception and pressure in SWMT</a:t>
            </a:r>
            <a:r>
              <a:rPr lang="ja-JP" altLang="en-US" sz="2900" dirty="0">
                <a:latin typeface="ＭＳ Ｐゴシック"/>
                <a:ea typeface="ＭＳ Ｐゴシック"/>
              </a:rPr>
              <a:t>（</a:t>
            </a:r>
            <a:r>
              <a:rPr lang="en-US" altLang="ja-JP" sz="2900" dirty="0">
                <a:latin typeface="ＭＳ Ｐゴシック"/>
                <a:ea typeface="ＭＳ Ｐゴシック"/>
              </a:rPr>
              <a:t>g</a:t>
            </a:r>
            <a:r>
              <a:rPr lang="ja-JP" altLang="en-US" sz="2900" dirty="0">
                <a:latin typeface="ＭＳ Ｐゴシック"/>
                <a:ea typeface="ＭＳ Ｐゴシック"/>
              </a:rPr>
              <a:t>）</a:t>
            </a:r>
            <a:endParaRPr lang="en-US" altLang="ja-JP" sz="2900" dirty="0">
              <a:latin typeface="ＭＳ Ｐゴシック"/>
              <a:ea typeface="ＭＳ Ｐゴシック"/>
            </a:endParaRPr>
          </a:p>
          <a:p>
            <a:pPr>
              <a:buClr>
                <a:srgbClr val="0BD0D9"/>
              </a:buClr>
            </a:pPr>
            <a:endParaRPr lang="en-US" altLang="ja-JP" sz="2400" b="1" dirty="0">
              <a:solidFill>
                <a:schemeClr val="tx2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151" name="テキスト プレースホルダー 2"/>
          <p:cNvSpPr txBox="1">
            <a:spLocks/>
          </p:cNvSpPr>
          <p:nvPr/>
        </p:nvSpPr>
        <p:spPr>
          <a:xfrm>
            <a:off x="1524000" y="1492568"/>
            <a:ext cx="1091304" cy="623111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1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1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BD0D9"/>
              </a:buClr>
            </a:pPr>
            <a:endParaRPr lang="ja-JP" altLang="en-US" sz="2400" b="1" dirty="0">
              <a:solidFill>
                <a:srgbClr val="10CF9B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085675" y="5860474"/>
            <a:ext cx="14406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BD0D9"/>
              </a:buClr>
            </a:pPr>
            <a:r>
              <a:rPr lang="en-US" altLang="ja-JP" dirty="0">
                <a:solidFill>
                  <a:prstClr val="black"/>
                </a:solidFill>
                <a:latin typeface="ＭＳ Ｐゴシック"/>
              </a:rPr>
              <a:t>September X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2794147" y="5855172"/>
            <a:ext cx="7986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BD0D9"/>
              </a:buClr>
            </a:pPr>
            <a:r>
              <a:rPr lang="en-US" altLang="ja-JP" dirty="0">
                <a:solidFill>
                  <a:prstClr val="black"/>
                </a:solidFill>
                <a:latin typeface="ＭＳ Ｐゴシック"/>
              </a:rPr>
              <a:t>July X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7063697" y="5885104"/>
            <a:ext cx="11897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BD0D9"/>
              </a:buClr>
            </a:pPr>
            <a:r>
              <a:rPr lang="en-US" altLang="ja-JP" dirty="0">
                <a:solidFill>
                  <a:prstClr val="black"/>
                </a:solidFill>
                <a:latin typeface="ＭＳ Ｐゴシック"/>
              </a:rPr>
              <a:t>October X</a:t>
            </a:r>
          </a:p>
        </p:txBody>
      </p:sp>
      <p:cxnSp>
        <p:nvCxnSpPr>
          <p:cNvPr id="66" name="直線コネクタ 65"/>
          <p:cNvCxnSpPr/>
          <p:nvPr/>
        </p:nvCxnSpPr>
        <p:spPr>
          <a:xfrm>
            <a:off x="2653822" y="3488210"/>
            <a:ext cx="294606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/>
          <p:cNvCxnSpPr/>
          <p:nvPr/>
        </p:nvCxnSpPr>
        <p:spPr>
          <a:xfrm>
            <a:off x="2646844" y="1388741"/>
            <a:ext cx="294606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テキスト プレースホルダー 2"/>
          <p:cNvSpPr txBox="1">
            <a:spLocks/>
          </p:cNvSpPr>
          <p:nvPr/>
        </p:nvSpPr>
        <p:spPr>
          <a:xfrm>
            <a:off x="1955408" y="1200694"/>
            <a:ext cx="585591" cy="289014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1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1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BD0D9"/>
              </a:buClr>
            </a:pPr>
            <a:r>
              <a:rPr lang="en-US" altLang="ja-JP" sz="2000" dirty="0">
                <a:latin typeface="ＭＳ Ｐゴシック"/>
                <a:ea typeface="ＭＳ Ｐゴシック"/>
              </a:rPr>
              <a:t>0.30</a:t>
            </a:r>
            <a:endParaRPr lang="ja-JP" altLang="en-US" sz="2000" dirty="0"/>
          </a:p>
        </p:txBody>
      </p:sp>
      <p:sp>
        <p:nvSpPr>
          <p:cNvPr id="73" name="テキスト プレースホルダー 2"/>
          <p:cNvSpPr txBox="1">
            <a:spLocks/>
          </p:cNvSpPr>
          <p:nvPr/>
        </p:nvSpPr>
        <p:spPr>
          <a:xfrm>
            <a:off x="1964526" y="3303285"/>
            <a:ext cx="615912" cy="369332"/>
          </a:xfrm>
          <a:prstGeom prst="rect">
            <a:avLst/>
          </a:prstGeom>
        </p:spPr>
        <p:txBody>
          <a:bodyPr vert="horz" lIns="0" rIns="18288">
            <a:normAutofit lnSpcReduction="10000"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1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1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BD0D9"/>
              </a:buClr>
            </a:pP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0.05</a:t>
            </a:r>
            <a:endParaRPr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8DEC81E-E365-4178-BAD2-678E3476086A}"/>
              </a:ext>
            </a:extLst>
          </p:cNvPr>
          <p:cNvSpPr txBox="1"/>
          <p:nvPr/>
        </p:nvSpPr>
        <p:spPr>
          <a:xfrm>
            <a:off x="1964526" y="4564092"/>
            <a:ext cx="6394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0.02</a:t>
            </a:r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4AC3063-0316-403D-B455-7EEF8CCFD7C7}"/>
              </a:ext>
            </a:extLst>
          </p:cNvPr>
          <p:cNvSpPr txBox="1"/>
          <p:nvPr/>
        </p:nvSpPr>
        <p:spPr>
          <a:xfrm>
            <a:off x="1974985" y="5006153"/>
            <a:ext cx="6270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0.01</a:t>
            </a:r>
            <a:endParaRPr kumimoji="1" lang="ja-JP" altLang="en-US" sz="20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B9728E28-606D-4A97-95D8-DD1D47B63D48}"/>
              </a:ext>
            </a:extLst>
          </p:cNvPr>
          <p:cNvCxnSpPr/>
          <p:nvPr/>
        </p:nvCxnSpPr>
        <p:spPr>
          <a:xfrm flipV="1">
            <a:off x="3203459" y="5760634"/>
            <a:ext cx="0" cy="21602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コネクタ: 曲線 23">
            <a:extLst>
              <a:ext uri="{FF2B5EF4-FFF2-40B4-BE49-F238E27FC236}">
                <a16:creationId xmlns:a16="http://schemas.microsoft.com/office/drawing/2014/main" id="{8277633F-04B5-402B-A105-2BCAC003CB41}"/>
              </a:ext>
            </a:extLst>
          </p:cNvPr>
          <p:cNvCxnSpPr>
            <a:cxnSpLocks/>
          </p:cNvCxnSpPr>
          <p:nvPr/>
        </p:nvCxnSpPr>
        <p:spPr>
          <a:xfrm>
            <a:off x="2476876" y="2655983"/>
            <a:ext cx="355107" cy="277628"/>
          </a:xfrm>
          <a:prstGeom prst="curved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コネクタ: 曲線 96">
            <a:extLst>
              <a:ext uri="{FF2B5EF4-FFF2-40B4-BE49-F238E27FC236}">
                <a16:creationId xmlns:a16="http://schemas.microsoft.com/office/drawing/2014/main" id="{83C0E405-A029-4461-8CAE-2CFD2D4B40B3}"/>
              </a:ext>
            </a:extLst>
          </p:cNvPr>
          <p:cNvCxnSpPr>
            <a:cxnSpLocks/>
          </p:cNvCxnSpPr>
          <p:nvPr/>
        </p:nvCxnSpPr>
        <p:spPr>
          <a:xfrm>
            <a:off x="2446018" y="2808652"/>
            <a:ext cx="355107" cy="277628"/>
          </a:xfrm>
          <a:prstGeom prst="curved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3C604DF-62B8-4F05-A872-7AE0F0094265}"/>
              </a:ext>
            </a:extLst>
          </p:cNvPr>
          <p:cNvSpPr txBox="1"/>
          <p:nvPr/>
        </p:nvSpPr>
        <p:spPr>
          <a:xfrm>
            <a:off x="1435091" y="5691079"/>
            <a:ext cx="12971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At the time </a:t>
            </a:r>
          </a:p>
          <a:p>
            <a:r>
              <a:rPr kumimoji="1"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of consultation</a:t>
            </a:r>
            <a:endParaRPr kumimoji="1"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D3C38FCC-0A55-4302-B97D-59876EFCCFD7}"/>
              </a:ext>
            </a:extLst>
          </p:cNvPr>
          <p:cNvCxnSpPr/>
          <p:nvPr/>
        </p:nvCxnSpPr>
        <p:spPr>
          <a:xfrm>
            <a:off x="2653822" y="4353778"/>
            <a:ext cx="2946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9D2F9E08-1C33-404B-860C-D53F7FD61663}"/>
              </a:ext>
            </a:extLst>
          </p:cNvPr>
          <p:cNvCxnSpPr/>
          <p:nvPr/>
        </p:nvCxnSpPr>
        <p:spPr>
          <a:xfrm>
            <a:off x="2661979" y="3922731"/>
            <a:ext cx="2946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A8F4034-C41F-4C21-B19D-02F92C725FFA}"/>
              </a:ext>
            </a:extLst>
          </p:cNvPr>
          <p:cNvSpPr txBox="1"/>
          <p:nvPr/>
        </p:nvSpPr>
        <p:spPr>
          <a:xfrm>
            <a:off x="1947004" y="4102488"/>
            <a:ext cx="622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0.03</a:t>
            </a:r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B6085EE-0F03-401B-B565-46AAA9B13FD4}"/>
              </a:ext>
            </a:extLst>
          </p:cNvPr>
          <p:cNvSpPr txBox="1"/>
          <p:nvPr/>
        </p:nvSpPr>
        <p:spPr>
          <a:xfrm>
            <a:off x="1973890" y="3689798"/>
            <a:ext cx="622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0.04</a:t>
            </a:r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3E6C0154-9E2F-41A7-A51A-380F5F2F2A2A}"/>
              </a:ext>
            </a:extLst>
          </p:cNvPr>
          <p:cNvGrpSpPr/>
          <p:nvPr/>
        </p:nvGrpSpPr>
        <p:grpSpPr>
          <a:xfrm>
            <a:off x="7908896" y="931027"/>
            <a:ext cx="2051519" cy="1877625"/>
            <a:chOff x="9035234" y="1147531"/>
            <a:chExt cx="2051519" cy="1877625"/>
          </a:xfrm>
        </p:grpSpPr>
        <p:pic>
          <p:nvPicPr>
            <p:cNvPr id="36" name="図 35">
              <a:extLst>
                <a:ext uri="{FF2B5EF4-FFF2-40B4-BE49-F238E27FC236}">
                  <a16:creationId xmlns:a16="http://schemas.microsoft.com/office/drawing/2014/main" id="{6821382A-BB41-414B-BAEF-4501B65158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106" r="48201"/>
            <a:stretch/>
          </p:blipFill>
          <p:spPr>
            <a:xfrm>
              <a:off x="9053678" y="1147531"/>
              <a:ext cx="2033075" cy="1877625"/>
            </a:xfrm>
            <a:prstGeom prst="rect">
              <a:avLst/>
            </a:prstGeom>
          </p:spPr>
        </p:pic>
        <p:sp>
          <p:nvSpPr>
            <p:cNvPr id="115" name="フローチャート: 結合子 114">
              <a:extLst>
                <a:ext uri="{FF2B5EF4-FFF2-40B4-BE49-F238E27FC236}">
                  <a16:creationId xmlns:a16="http://schemas.microsoft.com/office/drawing/2014/main" id="{CFD69348-DFD6-4CB1-AA64-C4F38B243950}"/>
                </a:ext>
              </a:extLst>
            </p:cNvPr>
            <p:cNvSpPr/>
            <p:nvPr/>
          </p:nvSpPr>
          <p:spPr>
            <a:xfrm>
              <a:off x="10928625" y="1325035"/>
              <a:ext cx="153149" cy="164673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ローチャート: 結合子 115">
              <a:extLst>
                <a:ext uri="{FF2B5EF4-FFF2-40B4-BE49-F238E27FC236}">
                  <a16:creationId xmlns:a16="http://schemas.microsoft.com/office/drawing/2014/main" id="{8CF65D3F-A90E-44C4-BF85-F0148E630725}"/>
                </a:ext>
              </a:extLst>
            </p:cNvPr>
            <p:cNvSpPr/>
            <p:nvPr/>
          </p:nvSpPr>
          <p:spPr>
            <a:xfrm>
              <a:off x="9035234" y="1363715"/>
              <a:ext cx="153149" cy="164673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64D2B1D3-3F01-46DF-A37B-0F98C08E9EED}"/>
                </a:ext>
              </a:extLst>
            </p:cNvPr>
            <p:cNvSpPr/>
            <p:nvPr/>
          </p:nvSpPr>
          <p:spPr>
            <a:xfrm>
              <a:off x="9188383" y="1776892"/>
              <a:ext cx="110595" cy="11842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717BC791-F673-457D-AFA2-3C2EE068AC5E}"/>
                </a:ext>
              </a:extLst>
            </p:cNvPr>
            <p:cNvSpPr/>
            <p:nvPr/>
          </p:nvSpPr>
          <p:spPr>
            <a:xfrm>
              <a:off x="10818030" y="1731403"/>
              <a:ext cx="110595" cy="1184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D97BFFD3-B68F-44DA-A874-8CBC4AA29693}"/>
              </a:ext>
            </a:extLst>
          </p:cNvPr>
          <p:cNvSpPr/>
          <p:nvPr/>
        </p:nvSpPr>
        <p:spPr>
          <a:xfrm>
            <a:off x="5902560" y="4961459"/>
            <a:ext cx="110595" cy="1184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003C4B34-3674-452A-B04B-D4BA0C1A689E}"/>
              </a:ext>
            </a:extLst>
          </p:cNvPr>
          <p:cNvSpPr/>
          <p:nvPr/>
        </p:nvSpPr>
        <p:spPr>
          <a:xfrm>
            <a:off x="8098277" y="5324148"/>
            <a:ext cx="110595" cy="1184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EC747FDE-A613-452C-8959-78A464DCE220}"/>
              </a:ext>
            </a:extLst>
          </p:cNvPr>
          <p:cNvSpPr/>
          <p:nvPr/>
        </p:nvSpPr>
        <p:spPr>
          <a:xfrm>
            <a:off x="3320258" y="5332798"/>
            <a:ext cx="110595" cy="1184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7E93E145-4DFC-45F6-9134-61CFDA2AFEE5}"/>
              </a:ext>
            </a:extLst>
          </p:cNvPr>
          <p:cNvSpPr/>
          <p:nvPr/>
        </p:nvSpPr>
        <p:spPr>
          <a:xfrm>
            <a:off x="3369353" y="1557724"/>
            <a:ext cx="110595" cy="11842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C14EED29-3ECE-439E-BCFC-FB659E991D92}"/>
              </a:ext>
            </a:extLst>
          </p:cNvPr>
          <p:cNvSpPr/>
          <p:nvPr/>
        </p:nvSpPr>
        <p:spPr>
          <a:xfrm>
            <a:off x="7955283" y="5320332"/>
            <a:ext cx="110595" cy="11842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2B4F7A69-50B6-4511-8EC9-F8988B09328D}"/>
              </a:ext>
            </a:extLst>
          </p:cNvPr>
          <p:cNvSpPr/>
          <p:nvPr/>
        </p:nvSpPr>
        <p:spPr>
          <a:xfrm>
            <a:off x="5902561" y="4672456"/>
            <a:ext cx="110595" cy="11842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フローチャート: 結合子 95">
            <a:extLst>
              <a:ext uri="{FF2B5EF4-FFF2-40B4-BE49-F238E27FC236}">
                <a16:creationId xmlns:a16="http://schemas.microsoft.com/office/drawing/2014/main" id="{AFF933A0-9622-40FE-A9AE-356039D92AC9}"/>
              </a:ext>
            </a:extLst>
          </p:cNvPr>
          <p:cNvSpPr/>
          <p:nvPr/>
        </p:nvSpPr>
        <p:spPr>
          <a:xfrm>
            <a:off x="5676429" y="5291051"/>
            <a:ext cx="153149" cy="164673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フローチャート: 結合子 97">
            <a:extLst>
              <a:ext uri="{FF2B5EF4-FFF2-40B4-BE49-F238E27FC236}">
                <a16:creationId xmlns:a16="http://schemas.microsoft.com/office/drawing/2014/main" id="{31817DAF-55BA-43FF-801D-DEBB540BBFBA}"/>
              </a:ext>
            </a:extLst>
          </p:cNvPr>
          <p:cNvSpPr/>
          <p:nvPr/>
        </p:nvSpPr>
        <p:spPr>
          <a:xfrm>
            <a:off x="7678280" y="5304954"/>
            <a:ext cx="153149" cy="164673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フローチャート: 結合子 98">
            <a:extLst>
              <a:ext uri="{FF2B5EF4-FFF2-40B4-BE49-F238E27FC236}">
                <a16:creationId xmlns:a16="http://schemas.microsoft.com/office/drawing/2014/main" id="{DCEB6645-D4FD-43EC-B9F3-7E93611A798D}"/>
              </a:ext>
            </a:extLst>
          </p:cNvPr>
          <p:cNvSpPr/>
          <p:nvPr/>
        </p:nvSpPr>
        <p:spPr>
          <a:xfrm>
            <a:off x="3128456" y="5309673"/>
            <a:ext cx="153149" cy="164673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フローチャート: 結合子 99">
            <a:extLst>
              <a:ext uri="{FF2B5EF4-FFF2-40B4-BE49-F238E27FC236}">
                <a16:creationId xmlns:a16="http://schemas.microsoft.com/office/drawing/2014/main" id="{3F63C589-CD3E-4C1E-8B86-C22411D0D2B5}"/>
              </a:ext>
            </a:extLst>
          </p:cNvPr>
          <p:cNvSpPr/>
          <p:nvPr/>
        </p:nvSpPr>
        <p:spPr>
          <a:xfrm>
            <a:off x="5676429" y="4661988"/>
            <a:ext cx="153149" cy="164673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1" name="フローチャート: 結合子 100">
            <a:extLst>
              <a:ext uri="{FF2B5EF4-FFF2-40B4-BE49-F238E27FC236}">
                <a16:creationId xmlns:a16="http://schemas.microsoft.com/office/drawing/2014/main" id="{8B26DCA3-0808-440A-9C5B-D7A29E2C1F37}"/>
              </a:ext>
            </a:extLst>
          </p:cNvPr>
          <p:cNvSpPr/>
          <p:nvPr/>
        </p:nvSpPr>
        <p:spPr>
          <a:xfrm>
            <a:off x="7678702" y="4938332"/>
            <a:ext cx="153149" cy="164673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2" name="フローチャート: 結合子 101">
            <a:extLst>
              <a:ext uri="{FF2B5EF4-FFF2-40B4-BE49-F238E27FC236}">
                <a16:creationId xmlns:a16="http://schemas.microsoft.com/office/drawing/2014/main" id="{24FD6116-5FD3-4B00-A03F-BAEA1CCDC545}"/>
              </a:ext>
            </a:extLst>
          </p:cNvPr>
          <p:cNvSpPr/>
          <p:nvPr/>
        </p:nvSpPr>
        <p:spPr>
          <a:xfrm>
            <a:off x="3133089" y="4915207"/>
            <a:ext cx="153149" cy="164673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矢印: 上 26">
            <a:extLst>
              <a:ext uri="{FF2B5EF4-FFF2-40B4-BE49-F238E27FC236}">
                <a16:creationId xmlns:a16="http://schemas.microsoft.com/office/drawing/2014/main" id="{7642EBCC-59F5-4C72-9AC5-951E3860503F}"/>
              </a:ext>
            </a:extLst>
          </p:cNvPr>
          <p:cNvSpPr/>
          <p:nvPr/>
        </p:nvSpPr>
        <p:spPr>
          <a:xfrm>
            <a:off x="3191029" y="6321502"/>
            <a:ext cx="129396" cy="154288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矢印: 上 102">
            <a:extLst>
              <a:ext uri="{FF2B5EF4-FFF2-40B4-BE49-F238E27FC236}">
                <a16:creationId xmlns:a16="http://schemas.microsoft.com/office/drawing/2014/main" id="{428C2EE5-CFBF-4D40-A029-3E76944D6B24}"/>
              </a:ext>
            </a:extLst>
          </p:cNvPr>
          <p:cNvSpPr/>
          <p:nvPr/>
        </p:nvSpPr>
        <p:spPr>
          <a:xfrm>
            <a:off x="6299622" y="6315505"/>
            <a:ext cx="129396" cy="154288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4" name="矢印: 上 103">
            <a:extLst>
              <a:ext uri="{FF2B5EF4-FFF2-40B4-BE49-F238E27FC236}">
                <a16:creationId xmlns:a16="http://schemas.microsoft.com/office/drawing/2014/main" id="{E9C8F1A1-21A2-4988-AF1F-5CAC59E3B5C3}"/>
              </a:ext>
            </a:extLst>
          </p:cNvPr>
          <p:cNvSpPr/>
          <p:nvPr/>
        </p:nvSpPr>
        <p:spPr>
          <a:xfrm>
            <a:off x="7346695" y="6291193"/>
            <a:ext cx="129396" cy="154288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矢印: 上 104">
            <a:extLst>
              <a:ext uri="{FF2B5EF4-FFF2-40B4-BE49-F238E27FC236}">
                <a16:creationId xmlns:a16="http://schemas.microsoft.com/office/drawing/2014/main" id="{DA266895-1433-469F-893B-54FB44E83AD9}"/>
              </a:ext>
            </a:extLst>
          </p:cNvPr>
          <p:cNvSpPr/>
          <p:nvPr/>
        </p:nvSpPr>
        <p:spPr>
          <a:xfrm>
            <a:off x="3635339" y="6321502"/>
            <a:ext cx="129396" cy="154288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矢印: 上 105">
            <a:extLst>
              <a:ext uri="{FF2B5EF4-FFF2-40B4-BE49-F238E27FC236}">
                <a16:creationId xmlns:a16="http://schemas.microsoft.com/office/drawing/2014/main" id="{474A1F47-0EDE-4B91-9740-EC7867520199}"/>
              </a:ext>
            </a:extLst>
          </p:cNvPr>
          <p:cNvSpPr/>
          <p:nvPr/>
        </p:nvSpPr>
        <p:spPr>
          <a:xfrm>
            <a:off x="4053771" y="6321502"/>
            <a:ext cx="129396" cy="154288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矢印: 上 107">
            <a:extLst>
              <a:ext uri="{FF2B5EF4-FFF2-40B4-BE49-F238E27FC236}">
                <a16:creationId xmlns:a16="http://schemas.microsoft.com/office/drawing/2014/main" id="{F014D855-DD38-4DB2-B283-AE8FB768841C}"/>
              </a:ext>
            </a:extLst>
          </p:cNvPr>
          <p:cNvSpPr/>
          <p:nvPr/>
        </p:nvSpPr>
        <p:spPr>
          <a:xfrm>
            <a:off x="4472203" y="6321502"/>
            <a:ext cx="129396" cy="154288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矢印: 上 108">
            <a:extLst>
              <a:ext uri="{FF2B5EF4-FFF2-40B4-BE49-F238E27FC236}">
                <a16:creationId xmlns:a16="http://schemas.microsoft.com/office/drawing/2014/main" id="{F7F0F0A3-63A2-4A8F-8DF8-A104FABB22F2}"/>
              </a:ext>
            </a:extLst>
          </p:cNvPr>
          <p:cNvSpPr/>
          <p:nvPr/>
        </p:nvSpPr>
        <p:spPr>
          <a:xfrm>
            <a:off x="4890635" y="6321502"/>
            <a:ext cx="129396" cy="154288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矢印: 上 109">
            <a:extLst>
              <a:ext uri="{FF2B5EF4-FFF2-40B4-BE49-F238E27FC236}">
                <a16:creationId xmlns:a16="http://schemas.microsoft.com/office/drawing/2014/main" id="{BFEFF32C-44E3-4BA2-ADFB-798D337C9573}"/>
              </a:ext>
            </a:extLst>
          </p:cNvPr>
          <p:cNvSpPr/>
          <p:nvPr/>
        </p:nvSpPr>
        <p:spPr>
          <a:xfrm>
            <a:off x="5560656" y="6313969"/>
            <a:ext cx="129396" cy="154288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50A08F7-5D26-45CE-9F72-D50EA803FD2E}"/>
              </a:ext>
            </a:extLst>
          </p:cNvPr>
          <p:cNvSpPr txBox="1"/>
          <p:nvPr/>
        </p:nvSpPr>
        <p:spPr>
          <a:xfrm>
            <a:off x="2086032" y="6356067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SGB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9A42A11-F763-44A6-ABB3-BB6A49FF4BC2}"/>
              </a:ext>
            </a:extLst>
          </p:cNvPr>
          <p:cNvSpPr txBox="1"/>
          <p:nvPr/>
        </p:nvSpPr>
        <p:spPr>
          <a:xfrm>
            <a:off x="3078692" y="641123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①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2E8AF05-B515-4DE8-AAB5-D0D6FF5D8440}"/>
              </a:ext>
            </a:extLst>
          </p:cNvPr>
          <p:cNvSpPr txBox="1"/>
          <p:nvPr/>
        </p:nvSpPr>
        <p:spPr>
          <a:xfrm>
            <a:off x="3508185" y="641123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②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4662C72-E469-4971-93A4-9C01D4C1C8AF}"/>
              </a:ext>
            </a:extLst>
          </p:cNvPr>
          <p:cNvSpPr txBox="1"/>
          <p:nvPr/>
        </p:nvSpPr>
        <p:spPr>
          <a:xfrm>
            <a:off x="4354800" y="641123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④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FC905A3-6B2B-4650-88E1-696E74862BD0}"/>
              </a:ext>
            </a:extLst>
          </p:cNvPr>
          <p:cNvSpPr txBox="1"/>
          <p:nvPr/>
        </p:nvSpPr>
        <p:spPr>
          <a:xfrm>
            <a:off x="4773673" y="641123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⑤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2822B1A-9116-4749-BEA8-34A7B93DB365}"/>
              </a:ext>
            </a:extLst>
          </p:cNvPr>
          <p:cNvSpPr txBox="1"/>
          <p:nvPr/>
        </p:nvSpPr>
        <p:spPr>
          <a:xfrm>
            <a:off x="5451044" y="6409579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⑥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A5216669-86AD-403B-B13B-4B245FCD1C6D}"/>
              </a:ext>
            </a:extLst>
          </p:cNvPr>
          <p:cNvSpPr txBox="1"/>
          <p:nvPr/>
        </p:nvSpPr>
        <p:spPr>
          <a:xfrm>
            <a:off x="6180927" y="6398646"/>
            <a:ext cx="273327" cy="313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⑦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1FAB7B2E-C1D3-443E-92C6-45DACE44DDB7}"/>
              </a:ext>
            </a:extLst>
          </p:cNvPr>
          <p:cNvSpPr txBox="1"/>
          <p:nvPr/>
        </p:nvSpPr>
        <p:spPr>
          <a:xfrm>
            <a:off x="7238430" y="636833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⑧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90A2D52D-18FC-4ED9-8E74-DC8360048199}"/>
              </a:ext>
            </a:extLst>
          </p:cNvPr>
          <p:cNvGrpSpPr/>
          <p:nvPr/>
        </p:nvGrpSpPr>
        <p:grpSpPr>
          <a:xfrm>
            <a:off x="2940113" y="2555360"/>
            <a:ext cx="2741031" cy="646331"/>
            <a:chOff x="2922165" y="2709704"/>
            <a:chExt cx="2741031" cy="646331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76D99C43-4EBD-4F50-A2B8-A1C226B82705}"/>
                </a:ext>
              </a:extLst>
            </p:cNvPr>
            <p:cNvSpPr txBox="1"/>
            <p:nvPr/>
          </p:nvSpPr>
          <p:spPr>
            <a:xfrm>
              <a:off x="2928608" y="2709704"/>
              <a:ext cx="27345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N</a:t>
              </a:r>
              <a:r>
                <a:rPr lang="en-US" altLang="ja-JP" sz="1200" dirty="0"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umbness of the skin, upper lip </a:t>
              </a:r>
            </a:p>
            <a:p>
              <a:r>
                <a:rPr lang="en-US" altLang="ja-JP" sz="1200" dirty="0"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around the right anterior maxillary tooth, </a:t>
              </a:r>
            </a:p>
            <a:p>
              <a:r>
                <a:rPr lang="en-US" altLang="ja-JP" sz="1200" dirty="0"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and from the eye to the cheekbone</a:t>
              </a:r>
              <a:endParaRPr kumimoji="1"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6C6301FD-5E25-4E6C-9F0D-43ED2C9197D8}"/>
                </a:ext>
              </a:extLst>
            </p:cNvPr>
            <p:cNvSpPr/>
            <p:nvPr/>
          </p:nvSpPr>
          <p:spPr>
            <a:xfrm>
              <a:off x="2922165" y="2753044"/>
              <a:ext cx="2682307" cy="58584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B367688C-73B9-4F55-9601-75A575E1807A}"/>
              </a:ext>
            </a:extLst>
          </p:cNvPr>
          <p:cNvCxnSpPr>
            <a:cxnSpLocks/>
          </p:cNvCxnSpPr>
          <p:nvPr/>
        </p:nvCxnSpPr>
        <p:spPr>
          <a:xfrm>
            <a:off x="3069164" y="3184543"/>
            <a:ext cx="35406" cy="2506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96139AE8-1A09-4627-91D0-5C67D4130175}"/>
              </a:ext>
            </a:extLst>
          </p:cNvPr>
          <p:cNvGrpSpPr/>
          <p:nvPr/>
        </p:nvGrpSpPr>
        <p:grpSpPr>
          <a:xfrm>
            <a:off x="7264289" y="3203577"/>
            <a:ext cx="1889166" cy="307096"/>
            <a:chOff x="6798053" y="3005768"/>
            <a:chExt cx="1889166" cy="307096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76617AAA-3F77-4064-9C25-5078D8DF91F6}"/>
                </a:ext>
              </a:extLst>
            </p:cNvPr>
            <p:cNvSpPr txBox="1"/>
            <p:nvPr/>
          </p:nvSpPr>
          <p:spPr>
            <a:xfrm>
              <a:off x="6798053" y="3005768"/>
              <a:ext cx="18758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Improvement of numbness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9F3D0784-6CB0-4682-A94F-B35840C0BFF8}"/>
                </a:ext>
              </a:extLst>
            </p:cNvPr>
            <p:cNvSpPr/>
            <p:nvPr/>
          </p:nvSpPr>
          <p:spPr>
            <a:xfrm>
              <a:off x="6811384" y="3025155"/>
              <a:ext cx="1875835" cy="28770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9C0A24E5-11F1-4F4C-964E-6D147C84169F}"/>
              </a:ext>
            </a:extLst>
          </p:cNvPr>
          <p:cNvGrpSpPr/>
          <p:nvPr/>
        </p:nvGrpSpPr>
        <p:grpSpPr>
          <a:xfrm>
            <a:off x="6194429" y="3561088"/>
            <a:ext cx="2701442" cy="289767"/>
            <a:chOff x="9426530" y="3522571"/>
            <a:chExt cx="2701442" cy="289767"/>
          </a:xfrm>
        </p:grpSpPr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5A50C56E-D987-485B-B126-FDB1F7CCE3F9}"/>
                </a:ext>
              </a:extLst>
            </p:cNvPr>
            <p:cNvSpPr/>
            <p:nvPr/>
          </p:nvSpPr>
          <p:spPr>
            <a:xfrm>
              <a:off x="9444224" y="3554245"/>
              <a:ext cx="2683748" cy="25809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DC5ADCB0-1E5C-4E17-9592-8F6C01B57FA3}"/>
                </a:ext>
              </a:extLst>
            </p:cNvPr>
            <p:cNvSpPr txBox="1"/>
            <p:nvPr/>
          </p:nvSpPr>
          <p:spPr>
            <a:xfrm>
              <a:off x="9426530" y="3522571"/>
              <a:ext cx="26837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Elimination of  discomfort during eating</a:t>
              </a:r>
              <a:endParaRPr kumimoji="1" lang="ja-JP" altLang="en-US" sz="1200" dirty="0"/>
            </a:p>
          </p:txBody>
        </p:sp>
      </p:grpSp>
      <p:cxnSp>
        <p:nvCxnSpPr>
          <p:cNvPr id="86" name="直線矢印コネクタ 85">
            <a:extLst>
              <a:ext uri="{FF2B5EF4-FFF2-40B4-BE49-F238E27FC236}">
                <a16:creationId xmlns:a16="http://schemas.microsoft.com/office/drawing/2014/main" id="{4D46F35B-6FCD-4D66-8087-F6AE09CB3F91}"/>
              </a:ext>
            </a:extLst>
          </p:cNvPr>
          <p:cNvCxnSpPr>
            <a:cxnSpLocks/>
          </p:cNvCxnSpPr>
          <p:nvPr/>
        </p:nvCxnSpPr>
        <p:spPr>
          <a:xfrm>
            <a:off x="8824847" y="3840044"/>
            <a:ext cx="9678" cy="19290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矢印コネクタ 87">
            <a:extLst>
              <a:ext uri="{FF2B5EF4-FFF2-40B4-BE49-F238E27FC236}">
                <a16:creationId xmlns:a16="http://schemas.microsoft.com/office/drawing/2014/main" id="{03C76B17-652A-4627-9FEA-E949C86F71D3}"/>
              </a:ext>
            </a:extLst>
          </p:cNvPr>
          <p:cNvCxnSpPr>
            <a:cxnSpLocks/>
          </p:cNvCxnSpPr>
          <p:nvPr/>
        </p:nvCxnSpPr>
        <p:spPr>
          <a:xfrm>
            <a:off x="9010687" y="3516558"/>
            <a:ext cx="46034" cy="2207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64E07AFB-5321-4E8C-B1FB-944AD848E78C}"/>
              </a:ext>
            </a:extLst>
          </p:cNvPr>
          <p:cNvSpPr txBox="1"/>
          <p:nvPr/>
        </p:nvSpPr>
        <p:spPr>
          <a:xfrm>
            <a:off x="3816140" y="5853040"/>
            <a:ext cx="10632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BD0D9"/>
              </a:buClr>
            </a:pPr>
            <a:r>
              <a:rPr lang="en-US" altLang="ja-JP" dirty="0">
                <a:solidFill>
                  <a:prstClr val="black"/>
                </a:solidFill>
                <a:latin typeface="ＭＳ Ｐゴシック"/>
              </a:rPr>
              <a:t>August X</a:t>
            </a:r>
          </a:p>
        </p:txBody>
      </p: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DB872D01-2B1C-4B53-8972-9DB9AE1AC7E2}"/>
              </a:ext>
            </a:extLst>
          </p:cNvPr>
          <p:cNvCxnSpPr/>
          <p:nvPr/>
        </p:nvCxnSpPr>
        <p:spPr>
          <a:xfrm flipV="1">
            <a:off x="4487915" y="5760634"/>
            <a:ext cx="0" cy="21602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8865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83</Words>
  <Application>Microsoft Office PowerPoint</Application>
  <PresentationFormat>ワイド画面</PresentationFormat>
  <Paragraphs>33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游ゴシック</vt:lpstr>
      <vt:lpstr>游ゴシック Light</vt:lpstr>
      <vt:lpstr>Arial</vt:lpstr>
      <vt:lpstr>Wingdings 2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今泉 うの</dc:creator>
  <cp:lastModifiedBy>今泉 うの</cp:lastModifiedBy>
  <cp:revision>18</cp:revision>
  <dcterms:created xsi:type="dcterms:W3CDTF">2022-02-21T01:13:12Z</dcterms:created>
  <dcterms:modified xsi:type="dcterms:W3CDTF">2022-05-06T04:51:31Z</dcterms:modified>
</cp:coreProperties>
</file>