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 autoAdjust="0"/>
    <p:restoredTop sz="75000"/>
  </p:normalViewPr>
  <p:slideViewPr>
    <p:cSldViewPr snapToGrid="0">
      <p:cViewPr varScale="1">
        <p:scale>
          <a:sx n="85" d="100"/>
          <a:sy n="85" d="100"/>
        </p:scale>
        <p:origin x="15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AC8A8-2971-684B-9AC4-CCC6DBAEB596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0A92D-818B-BC47-98F3-7F7B00074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0A92D-818B-BC47-98F3-7F7B00074C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45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0C3C4-36A6-41CB-8746-351EC8B83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1ECF50-B350-4C3F-B3FC-D407C355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D9C21-6FBA-400E-AAE7-6B3780B09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A93C2-1E4F-4D95-B1B1-5B425F719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842A-6550-43A9-A620-CD8E671F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140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9CA7-0AEA-4FA5-84BC-59A9EC3A7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A2244-26F0-42D3-A453-77AD8AA73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98960-1A31-4957-82F2-A3EBD227F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8C8C7-1136-472A-B7F4-5A8B39715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9D9B7-845B-44B7-ABE9-6D3B05DC5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324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34B5EC-82A8-4E4C-8C83-AE04754F7B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859709-251E-4E32-BE1B-DCBFCAA4D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4431F-5683-4D4B-89A0-724971BB5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FCA7A-277A-491C-A5B0-3E2A75249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C0E2E-4F57-4A9A-83A8-2B45B57A7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6892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A2CE8-6202-4501-8D28-4663DD9C0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3296E-E6CB-4116-B42A-EC2B5BDE7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BB951-CE8B-4F4A-AED8-7A1DF1117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5E775-56A6-442A-A626-ABCE8249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A66CA-0947-48F2-8F3A-FF9E3B8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6565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C13AB-D8C8-47FB-A3C3-933DAD9D1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CAB9A-3912-4EC6-A19F-13FCA47D7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26B93-EE0C-4541-A494-EA3FA1EF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0CA48-19F1-4CE7-BC7A-4DF1E1E61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50F6B-7583-45FA-A4ED-6712C4581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900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00DB-C545-4B51-9E85-94FF5ADC3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C9A84-4DFF-4D67-97D4-2DFA14599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A41CE1-1329-411B-B6F8-ACE7DB073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7CC217-6474-4F7A-A947-876E5908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3FCBE-0080-411E-A5CA-EC049BDC6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DDB2C-4269-4FFB-ABAE-612FA65B7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067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9A83D-7CD5-42B1-8B56-9D2BB87DF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FB380-A42B-4A4E-B15D-D43F9CD6C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AB044-1849-4A19-84EC-C4003AC8F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21255A-FA64-4085-BD62-64966B9C69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2EC3E8-6780-4046-99A3-ED18B3584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D557CF-D838-4105-B5CF-9FFC0FC6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7AD730-587E-4A39-8E0E-C075B586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1BBA29-8F76-4B7A-B5ED-F3965303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7676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9BA88-F026-4D91-94FB-1CCA18D3D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BBDEB2-F5D5-4567-820C-AC6AA2B29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6C563D-534D-4142-B2C1-634A4C76A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E000A5-6C35-4359-92D8-F0568E1B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833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8C756B-6BF5-4374-97EB-7779BE616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2B94E9-1590-4F7E-9DAB-5FAD583E8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6A003-373C-4293-A730-B2CB49219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989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FAA11-2DB6-4416-A35B-B23C030A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E2F74-0A15-4D7E-B671-0BD174474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34D68-A6F8-4AB3-AE1F-0C203F7B4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038B5-C6BE-4A26-ACCE-2682220AF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E6A10-1D6B-4FFD-B16B-ABBBD31DD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168F8-65A1-4404-B40F-353F07D7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077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2D71F-D540-4B84-A0F1-034E8B0AA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6CAED8-EFDA-432B-9F02-6C4F73B39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CB8FF0-3990-4B6E-B9B8-DB50AA694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40663E-DD63-4860-8501-D5E05CF01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76CDF-2FBE-4AD3-812D-AA4B9C779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5B5F4-0D2F-44D9-B284-6D6D0AD82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0693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FB07BC-C5ED-4086-8623-412698C08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A5D89-7ACE-49D7-9063-06DCFD5C6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4B8F2-9E21-4A38-9879-74138F012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94891-A64B-41BA-9759-E14D804197AF}" type="datetimeFigureOut">
              <a:rPr lang="en-ZA" smtClean="0"/>
              <a:t>2022/01/31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44021-54E2-4B02-BF82-FA46C0696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3D28B-AB87-48B3-91C7-2A978D689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0B141-171E-40E2-A566-EBBF32565E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645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D2E7F62-8193-4C0E-8AA3-AC5BAEE23C4D}"/>
              </a:ext>
            </a:extLst>
          </p:cNvPr>
          <p:cNvSpPr txBox="1"/>
          <p:nvPr/>
        </p:nvSpPr>
        <p:spPr>
          <a:xfrm>
            <a:off x="3626603" y="1581352"/>
            <a:ext cx="426203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Self reported BLA, n= 48</a:t>
            </a:r>
          </a:p>
          <a:p>
            <a:pPr algn="ctr"/>
            <a:r>
              <a:rPr lang="en-US" dirty="0"/>
              <a:t>Documented BLA in medical record, n= 25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5592E30-B224-4590-8CBD-E0066A7250EC}"/>
              </a:ext>
            </a:extLst>
          </p:cNvPr>
          <p:cNvCxnSpPr>
            <a:cxnSpLocks/>
            <a:stCxn id="6" idx="2"/>
            <a:endCxn id="26" idx="0"/>
          </p:cNvCxnSpPr>
          <p:nvPr/>
        </p:nvCxnSpPr>
        <p:spPr>
          <a:xfrm>
            <a:off x="5757620" y="2227683"/>
            <a:ext cx="0" cy="1711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2B1D27E-F50C-4257-8122-7827205508BB}"/>
              </a:ext>
            </a:extLst>
          </p:cNvPr>
          <p:cNvSpPr txBox="1"/>
          <p:nvPr/>
        </p:nvSpPr>
        <p:spPr>
          <a:xfrm>
            <a:off x="3881987" y="3939170"/>
            <a:ext cx="37512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Contacted to attend allergy clinic n=8</a:t>
            </a:r>
            <a:endParaRPr lang="en-ZA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C32FEC-5B69-4D52-88C7-9E618ED7FA58}"/>
              </a:ext>
            </a:extLst>
          </p:cNvPr>
          <p:cNvSpPr txBox="1"/>
          <p:nvPr/>
        </p:nvSpPr>
        <p:spPr>
          <a:xfrm>
            <a:off x="8127129" y="3135115"/>
            <a:ext cx="302941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Uncontactable, n=21</a:t>
            </a:r>
          </a:p>
          <a:p>
            <a:r>
              <a:rPr lang="en-US" dirty="0"/>
              <a:t>Deceased, n=2</a:t>
            </a:r>
          </a:p>
          <a:p>
            <a:r>
              <a:rPr lang="en-US" dirty="0"/>
              <a:t>Declined testing, n=5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75373B1-5A46-4CB5-BA77-A0AA227A0695}"/>
              </a:ext>
            </a:extLst>
          </p:cNvPr>
          <p:cNvSpPr txBox="1"/>
          <p:nvPr/>
        </p:nvSpPr>
        <p:spPr>
          <a:xfrm>
            <a:off x="3407029" y="397685"/>
            <a:ext cx="4702081" cy="8002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Total number of patients surveyed, n= 1486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400" dirty="0"/>
              <a:t>Government funded hospitals, n= 1312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400" dirty="0"/>
              <a:t>Private medical scheme hospitals, n=174</a:t>
            </a:r>
            <a:endParaRPr lang="en-ZA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75C8276-8439-4725-8D89-2DD4D49C9EFD}"/>
              </a:ext>
            </a:extLst>
          </p:cNvPr>
          <p:cNvSpPr txBox="1"/>
          <p:nvPr/>
        </p:nvSpPr>
        <p:spPr>
          <a:xfrm>
            <a:off x="8109110" y="2518330"/>
            <a:ext cx="387362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Inpatient beta-lactam treatment, n=12</a:t>
            </a:r>
            <a:endParaRPr lang="en-ZA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9D12C85-A2E6-49FD-A444-FAA52841458F}"/>
              </a:ext>
            </a:extLst>
          </p:cNvPr>
          <p:cNvSpPr txBox="1"/>
          <p:nvPr/>
        </p:nvSpPr>
        <p:spPr>
          <a:xfrm>
            <a:off x="1887959" y="5091982"/>
            <a:ext cx="236073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SPT/IDT negative, n= 3</a:t>
            </a:r>
            <a:endParaRPr lang="en-ZA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CA70273-205D-47A0-9760-21127B90E148}"/>
              </a:ext>
            </a:extLst>
          </p:cNvPr>
          <p:cNvCxnSpPr>
            <a:cxnSpLocks/>
            <a:stCxn id="40" idx="2"/>
            <a:endCxn id="6" idx="0"/>
          </p:cNvCxnSpPr>
          <p:nvPr/>
        </p:nvCxnSpPr>
        <p:spPr>
          <a:xfrm flipH="1">
            <a:off x="5757620" y="1197904"/>
            <a:ext cx="450" cy="3834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99EB9CB-0007-4167-AE10-89138B88A9FF}"/>
              </a:ext>
            </a:extLst>
          </p:cNvPr>
          <p:cNvSpPr txBox="1"/>
          <p:nvPr/>
        </p:nvSpPr>
        <p:spPr>
          <a:xfrm>
            <a:off x="127888" y="6115869"/>
            <a:ext cx="296893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Oral challenge negative , n= 1</a:t>
            </a:r>
            <a:endParaRPr lang="en-ZA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DFC867-D209-4742-81D6-1752B9F8838E}"/>
              </a:ext>
            </a:extLst>
          </p:cNvPr>
          <p:cNvSpPr txBox="1"/>
          <p:nvPr/>
        </p:nvSpPr>
        <p:spPr>
          <a:xfrm>
            <a:off x="6094258" y="5092312"/>
            <a:ext cx="40657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Missed appointment, n= 5</a:t>
            </a:r>
            <a:endParaRPr lang="en-ZA" dirty="0"/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FCF47282-B410-4B08-943A-DB670A969B59}"/>
              </a:ext>
            </a:extLst>
          </p:cNvPr>
          <p:cNvCxnSpPr>
            <a:cxnSpLocks/>
            <a:stCxn id="78" idx="2"/>
            <a:endCxn id="21" idx="0"/>
          </p:cNvCxnSpPr>
          <p:nvPr/>
        </p:nvCxnSpPr>
        <p:spPr>
          <a:xfrm rot="5400000">
            <a:off x="2013064" y="5060606"/>
            <a:ext cx="654555" cy="1455970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5809206-D656-417C-BA98-B44C0BE33D7F}"/>
              </a:ext>
            </a:extLst>
          </p:cNvPr>
          <p:cNvSpPr txBox="1"/>
          <p:nvPr/>
        </p:nvSpPr>
        <p:spPr>
          <a:xfrm>
            <a:off x="3714357" y="6114896"/>
            <a:ext cx="296893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Declined oral challenge, n= 2</a:t>
            </a:r>
            <a:endParaRPr lang="en-ZA" dirty="0"/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D54CC6AC-4767-478D-B526-35F3FE8C6B82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3068325" y="5783357"/>
            <a:ext cx="2130500" cy="331539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E830120-3EA2-4AB8-8C7F-FFB628E734BB}"/>
              </a:ext>
            </a:extLst>
          </p:cNvPr>
          <p:cNvCxnSpPr>
            <a:endCxn id="64" idx="1"/>
          </p:cNvCxnSpPr>
          <p:nvPr/>
        </p:nvCxnSpPr>
        <p:spPr>
          <a:xfrm>
            <a:off x="5757619" y="2702996"/>
            <a:ext cx="235149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D8C97F0-834E-4ACA-98C4-B20341E22740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5757619" y="3596780"/>
            <a:ext cx="23695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0423DC52-F99A-4F53-95C4-FC749C0A4AE7}"/>
              </a:ext>
            </a:extLst>
          </p:cNvPr>
          <p:cNvCxnSpPr>
            <a:stCxn id="26" idx="2"/>
            <a:endCxn id="78" idx="0"/>
          </p:cNvCxnSpPr>
          <p:nvPr/>
        </p:nvCxnSpPr>
        <p:spPr>
          <a:xfrm rot="5400000">
            <a:off x="4021233" y="3355595"/>
            <a:ext cx="783480" cy="2689294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F2E8714C-9500-4DEC-8DD0-0950DDB4E378}"/>
              </a:ext>
            </a:extLst>
          </p:cNvPr>
          <p:cNvCxnSpPr>
            <a:stCxn id="26" idx="2"/>
            <a:endCxn id="23" idx="0"/>
          </p:cNvCxnSpPr>
          <p:nvPr/>
        </p:nvCxnSpPr>
        <p:spPr>
          <a:xfrm rot="16200000" flipH="1">
            <a:off x="6550469" y="3515652"/>
            <a:ext cx="783810" cy="2369509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19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2223</TotalTime>
  <Words>100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Cascia Day</dc:creator>
  <cp:lastModifiedBy>Cascia Day</cp:lastModifiedBy>
  <cp:revision>9</cp:revision>
  <dcterms:created xsi:type="dcterms:W3CDTF">2021-11-30T08:02:30Z</dcterms:created>
  <dcterms:modified xsi:type="dcterms:W3CDTF">2022-01-31T14:46:08Z</dcterms:modified>
</cp:coreProperties>
</file>