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7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8913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375" autoAdjust="0"/>
    <p:restoredTop sz="94660"/>
  </p:normalViewPr>
  <p:slideViewPr>
    <p:cSldViewPr snapToGrid="0">
      <p:cViewPr varScale="1">
        <p:scale>
          <a:sx n="75" d="100"/>
          <a:sy n="75" d="100"/>
        </p:scale>
        <p:origin x="38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1C92EE-F9D7-47FD-8DF7-BD8CE0F31F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DA4954B-B8EB-48DD-9F8F-9BF1FD053E3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778079-DE9E-4A12-8DFD-1F45D058CA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26693-216B-4654-8A7A-13FCB935693F}" type="datetimeFigureOut">
              <a:rPr lang="en-AU" smtClean="0"/>
              <a:t>18/03/2021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BE8BA1-41F8-4B03-8AE5-975C337E44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FFECDA-A33A-4371-8CF1-0790584385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321E8-2F81-48EB-AEC6-602E0B711D8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69884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B94C46-E939-4FF8-9299-828105CFF6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C02F42B-921E-4AB6-B76A-43A095DD43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CAB007-2478-4DCB-8E87-EBE798236E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26693-216B-4654-8A7A-13FCB935693F}" type="datetimeFigureOut">
              <a:rPr lang="en-AU" smtClean="0"/>
              <a:t>18/03/2021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E10CF9-A1ED-4FCA-9B96-870B10D9FE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1F6F7E-B3E1-4A16-9522-E73DA3D9C7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321E8-2F81-48EB-AEC6-602E0B711D8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871701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28FA6CA-B9E3-4B02-809D-7D9E385BFA3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42E739D-303A-4B2A-8E10-D7974F0B57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733836-C6E2-412D-AD11-E6B50824EF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26693-216B-4654-8A7A-13FCB935693F}" type="datetimeFigureOut">
              <a:rPr lang="en-AU" smtClean="0"/>
              <a:t>18/03/2021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279D88-D9E9-4FB1-B3E2-492B0CCD67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379C76-094C-46B4-BE18-0358C28C3D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321E8-2F81-48EB-AEC6-602E0B711D8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69292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68707D-E83D-4338-B816-8D7D11F2C2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9FDB72-BEAF-4B2A-B418-B0D5AE17C0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AE0287-A1B7-4A57-A4AF-4D44E03992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26693-216B-4654-8A7A-13FCB935693F}" type="datetimeFigureOut">
              <a:rPr lang="en-AU" smtClean="0"/>
              <a:t>18/03/2021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04472E-6AC2-471C-B291-C5A6625C1D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DB587F-4D0F-4E51-B04F-CE783BBACF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321E8-2F81-48EB-AEC6-602E0B711D8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29029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49361F-8760-474E-86BC-805923D8EF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7CEDF9-8D3F-465B-8160-176B142430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943BAE-18F5-45A2-BC29-C438C2147A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26693-216B-4654-8A7A-13FCB935693F}" type="datetimeFigureOut">
              <a:rPr lang="en-AU" smtClean="0"/>
              <a:t>18/03/2021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D8852D-592E-4B37-9CB0-99461C4A93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05DDCB-EC96-4D8F-80FB-41DD74DC9C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321E8-2F81-48EB-AEC6-602E0B711D8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285913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032644-344A-475B-B7E3-383E02E424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246DAA-C41E-429E-AB7A-E4EEF15B012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ABF70C2-9D7E-48A0-AD0A-322C368BEB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D7A464-C0A2-4CBF-AA16-643F80AB5D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26693-216B-4654-8A7A-13FCB935693F}" type="datetimeFigureOut">
              <a:rPr lang="en-AU" smtClean="0"/>
              <a:t>18/03/2021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7F770B-61FC-46AC-8276-A9BAD7A92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0888866-AD1D-4EE2-8AF7-55CC788C85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321E8-2F81-48EB-AEC6-602E0B711D8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515177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AC0D2D-7F31-4A82-A621-8368F8468A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80F070-7145-47A9-838F-31606355A2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A70AE1-6264-4463-8CC0-3D8A1DC2C6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91D7248-83BD-498B-AF50-1629421C667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B0B1897-BA3A-4195-8D2E-BC2253B0640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25B3F3F-52BF-47A1-BF41-C40E3441E4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26693-216B-4654-8A7A-13FCB935693F}" type="datetimeFigureOut">
              <a:rPr lang="en-AU" smtClean="0"/>
              <a:t>18/03/2021</a:t>
            </a:fld>
            <a:endParaRPr lang="en-A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C7421AF-D08A-4A63-9159-7B06DC1C5A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9A8F376-5C6D-4269-A578-1E355852D9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321E8-2F81-48EB-AEC6-602E0B711D8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82036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F2E3F9-5B7C-4622-AEE3-2444866260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38EE0E7-DB27-4E39-A06C-21B895AAC4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26693-216B-4654-8A7A-13FCB935693F}" type="datetimeFigureOut">
              <a:rPr lang="en-AU" smtClean="0"/>
              <a:t>18/03/2021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97F717-D71F-4F8A-A888-18D0B0A5B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467863-1581-40A9-AF25-31A0B74678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321E8-2F81-48EB-AEC6-602E0B711D8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977373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0912846-07E3-4A24-B1C8-763CFD9AF8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26693-216B-4654-8A7A-13FCB935693F}" type="datetimeFigureOut">
              <a:rPr lang="en-AU" smtClean="0"/>
              <a:t>18/03/2021</a:t>
            </a:fld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22D4302-F375-46AB-974B-1D79E4B9BB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465963-C21E-4F8D-B6A4-1A6467B89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321E8-2F81-48EB-AEC6-602E0B711D8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100249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97D42B-1677-4CEF-B160-2BA34E43DF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326D6-96FD-4B7B-857F-0EFF2AC803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82B0736-B6D2-4614-994A-E330B92BD9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576025-B257-4CCA-8F53-3FFE33787F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26693-216B-4654-8A7A-13FCB935693F}" type="datetimeFigureOut">
              <a:rPr lang="en-AU" smtClean="0"/>
              <a:t>18/03/2021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763FD0-F9A6-40C7-831A-C7DA4C01F2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B154505-94C6-45E0-B197-910A5B9FB7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321E8-2F81-48EB-AEC6-602E0B711D8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890415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18C921-F0BB-452C-A2ED-6902687DC8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8F73A2C-5B1A-42B8-8803-6432E3FB23B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8209628-A977-4000-B111-4D9E9CF841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4662B4-CC78-4FB5-9E1E-88E5C664E4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26693-216B-4654-8A7A-13FCB935693F}" type="datetimeFigureOut">
              <a:rPr lang="en-AU" smtClean="0"/>
              <a:t>18/03/2021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0F6EB2-9C51-4EF4-ADF3-07B1D5C7D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BFA04FA-BB65-4487-AD62-1A73B07257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321E8-2F81-48EB-AEC6-602E0B711D8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60726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6F5DED2-889B-4ADD-9029-19806CAE84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B1F787-16FF-4735-A889-C25B89B9B3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1508C6-809F-4622-9F31-5BCDA03BA05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026693-216B-4654-8A7A-13FCB935693F}" type="datetimeFigureOut">
              <a:rPr lang="en-AU" smtClean="0"/>
              <a:t>18/03/2021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C5772A-599A-4B53-B071-AA9DA09A38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A55AAD-31B0-403E-8D74-76B0B5679C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3321E8-2F81-48EB-AEC6-602E0B711D8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866508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hyperlink" Target="http://www.google.com.au/url?sa=i&amp;rct=j&amp;q=&amp;esrc=s&amp;frm=1&amp;source=images&amp;cd=&amp;cad=rja&amp;docid=tZL54y47PcFeiM&amp;tbnid=41pRQKmtUfFLRM:&amp;ved=0CAUQjRw&amp;url=http%3A%2F%2Fwww.world-science.net%2Fothernews%2F061121_cardiac-stem.htm&amp;ei=7pgyUtWCJMnDkgXNzIA4&amp;psig=AFQjCNEc_Kp6BraADZXQMUvUvjMgTnQXbQ&amp;ust=1379133959643535" TargetMode="External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B611A57F-61F1-4377-A3FC-97774A304E6F}"/>
              </a:ext>
            </a:extLst>
          </p:cNvPr>
          <p:cNvGrpSpPr>
            <a:grpSpLocks/>
          </p:cNvGrpSpPr>
          <p:nvPr/>
        </p:nvGrpSpPr>
        <p:grpSpPr bwMode="auto">
          <a:xfrm>
            <a:off x="1853303" y="2288973"/>
            <a:ext cx="1469841" cy="994185"/>
            <a:chOff x="7139" y="3487"/>
            <a:chExt cx="2400" cy="1920"/>
          </a:xfrm>
        </p:grpSpPr>
        <p:sp>
          <p:nvSpPr>
            <p:cNvPr id="3" name="Rectangle 3">
              <a:extLst>
                <a:ext uri="{FF2B5EF4-FFF2-40B4-BE49-F238E27FC236}">
                  <a16:creationId xmlns:a16="http://schemas.microsoft.com/office/drawing/2014/main" id="{ED1536FF-57C8-4758-B5EC-B02162B18A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39" y="3487"/>
              <a:ext cx="2400" cy="19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en-US" altLang="en-US"/>
            </a:p>
          </p:txBody>
        </p:sp>
        <p:grpSp>
          <p:nvGrpSpPr>
            <p:cNvPr id="4" name="Group 4">
              <a:extLst>
                <a:ext uri="{FF2B5EF4-FFF2-40B4-BE49-F238E27FC236}">
                  <a16:creationId xmlns:a16="http://schemas.microsoft.com/office/drawing/2014/main" id="{CDFC96FF-9710-4376-8628-9FB1C7B16DB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337" y="3511"/>
              <a:ext cx="1903" cy="1858"/>
              <a:chOff x="4617" y="9492"/>
              <a:chExt cx="3475" cy="3202"/>
            </a:xfrm>
          </p:grpSpPr>
          <p:pic>
            <p:nvPicPr>
              <p:cNvPr id="5" name="Picture 5" descr="BRAINY">
                <a:extLst>
                  <a:ext uri="{FF2B5EF4-FFF2-40B4-BE49-F238E27FC236}">
                    <a16:creationId xmlns:a16="http://schemas.microsoft.com/office/drawing/2014/main" id="{741F5DE5-CAD5-4EF8-B609-FCADD6C1134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617" y="9492"/>
                <a:ext cx="3475" cy="32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6" name="Oval 6">
                <a:extLst>
                  <a:ext uri="{FF2B5EF4-FFF2-40B4-BE49-F238E27FC236}">
                    <a16:creationId xmlns:a16="http://schemas.microsoft.com/office/drawing/2014/main" id="{98998F58-69D2-464C-825E-E21676C292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66" y="11220"/>
                <a:ext cx="368" cy="335"/>
              </a:xfrm>
              <a:prstGeom prst="ellips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7" name="Oval 7">
                <a:extLst>
                  <a:ext uri="{FF2B5EF4-FFF2-40B4-BE49-F238E27FC236}">
                    <a16:creationId xmlns:a16="http://schemas.microsoft.com/office/drawing/2014/main" id="{3A0B9F45-4CD1-4BBC-AD6C-9AE498CB6D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66" y="12165"/>
                <a:ext cx="368" cy="335"/>
              </a:xfrm>
              <a:prstGeom prst="ellips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endParaRPr lang="en-US" altLang="en-US"/>
              </a:p>
            </p:txBody>
          </p:sp>
        </p:grpSp>
      </p:grpSp>
      <p:pic>
        <p:nvPicPr>
          <p:cNvPr id="25" name="Picture 24" descr="A picture containing text&#10;&#10;Description automatically generated">
            <a:extLst>
              <a:ext uri="{FF2B5EF4-FFF2-40B4-BE49-F238E27FC236}">
                <a16:creationId xmlns:a16="http://schemas.microsoft.com/office/drawing/2014/main" id="{4E957A6F-D18A-4DEB-AAB9-99FFBE55048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2063" y="2366229"/>
            <a:ext cx="1160249" cy="1063561"/>
          </a:xfrm>
          <a:prstGeom prst="rect">
            <a:avLst/>
          </a:prstGeom>
        </p:spPr>
      </p:pic>
      <p:pic>
        <p:nvPicPr>
          <p:cNvPr id="27" name="Picture 26" descr="A picture containing seat, chair&#10;&#10;Description automatically generated">
            <a:extLst>
              <a:ext uri="{FF2B5EF4-FFF2-40B4-BE49-F238E27FC236}">
                <a16:creationId xmlns:a16="http://schemas.microsoft.com/office/drawing/2014/main" id="{AAFB4B1B-F808-4E07-A51D-D830C8AADE7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3151" y="2493858"/>
            <a:ext cx="960546" cy="962972"/>
          </a:xfrm>
          <a:prstGeom prst="rect">
            <a:avLst/>
          </a:prstGeom>
        </p:spPr>
      </p:pic>
      <p:pic>
        <p:nvPicPr>
          <p:cNvPr id="23" name="Picture 441" descr="http://www.world-science.net/images/heart1.jpg">
            <a:hlinkClick r:id="rId5"/>
            <a:extLst>
              <a:ext uri="{FF2B5EF4-FFF2-40B4-BE49-F238E27FC236}">
                <a16:creationId xmlns:a16="http://schemas.microsoft.com/office/drawing/2014/main" id="{5E441230-E935-4593-BA17-7E7192C087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4958" y="2302549"/>
            <a:ext cx="1030118" cy="1091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oup 400">
            <a:extLst>
              <a:ext uri="{FF2B5EF4-FFF2-40B4-BE49-F238E27FC236}">
                <a16:creationId xmlns:a16="http://schemas.microsoft.com/office/drawing/2014/main" id="{BBC580BA-1494-43A9-ADBD-040479985F14}"/>
              </a:ext>
            </a:extLst>
          </p:cNvPr>
          <p:cNvGrpSpPr>
            <a:grpSpLocks/>
          </p:cNvGrpSpPr>
          <p:nvPr/>
        </p:nvGrpSpPr>
        <p:grpSpPr bwMode="auto">
          <a:xfrm>
            <a:off x="8256697" y="2600256"/>
            <a:ext cx="998070" cy="391396"/>
            <a:chOff x="832" y="3085"/>
            <a:chExt cx="929" cy="376"/>
          </a:xfrm>
        </p:grpSpPr>
        <p:grpSp>
          <p:nvGrpSpPr>
            <p:cNvPr id="9" name="Group 401">
              <a:extLst>
                <a:ext uri="{FF2B5EF4-FFF2-40B4-BE49-F238E27FC236}">
                  <a16:creationId xmlns:a16="http://schemas.microsoft.com/office/drawing/2014/main" id="{E4009C00-57DC-4C0F-ACD4-3F0E4D688E2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59" y="3085"/>
              <a:ext cx="902" cy="376"/>
              <a:chOff x="859" y="3085"/>
              <a:chExt cx="902" cy="376"/>
            </a:xfrm>
          </p:grpSpPr>
          <p:sp>
            <p:nvSpPr>
              <p:cNvPr id="14" name="Freeform 402">
                <a:extLst>
                  <a:ext uri="{FF2B5EF4-FFF2-40B4-BE49-F238E27FC236}">
                    <a16:creationId xmlns:a16="http://schemas.microsoft.com/office/drawing/2014/main" id="{321E0023-B1AA-4A8D-8864-47093E8A07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0" y="3086"/>
                <a:ext cx="899" cy="375"/>
              </a:xfrm>
              <a:custGeom>
                <a:avLst/>
                <a:gdLst>
                  <a:gd name="T0" fmla="*/ 0 w 899"/>
                  <a:gd name="T1" fmla="*/ 130 h 375"/>
                  <a:gd name="T2" fmla="*/ 44 w 899"/>
                  <a:gd name="T3" fmla="*/ 141 h 375"/>
                  <a:gd name="T4" fmla="*/ 98 w 899"/>
                  <a:gd name="T5" fmla="*/ 157 h 375"/>
                  <a:gd name="T6" fmla="*/ 165 w 899"/>
                  <a:gd name="T7" fmla="*/ 171 h 375"/>
                  <a:gd name="T8" fmla="*/ 220 w 899"/>
                  <a:gd name="T9" fmla="*/ 184 h 375"/>
                  <a:gd name="T10" fmla="*/ 282 w 899"/>
                  <a:gd name="T11" fmla="*/ 199 h 375"/>
                  <a:gd name="T12" fmla="*/ 351 w 899"/>
                  <a:gd name="T13" fmla="*/ 216 h 375"/>
                  <a:gd name="T14" fmla="*/ 398 w 899"/>
                  <a:gd name="T15" fmla="*/ 228 h 375"/>
                  <a:gd name="T16" fmla="*/ 455 w 899"/>
                  <a:gd name="T17" fmla="*/ 246 h 375"/>
                  <a:gd name="T18" fmla="*/ 527 w 899"/>
                  <a:gd name="T19" fmla="*/ 267 h 375"/>
                  <a:gd name="T20" fmla="*/ 586 w 899"/>
                  <a:gd name="T21" fmla="*/ 286 h 375"/>
                  <a:gd name="T22" fmla="*/ 641 w 899"/>
                  <a:gd name="T23" fmla="*/ 306 h 375"/>
                  <a:gd name="T24" fmla="*/ 703 w 899"/>
                  <a:gd name="T25" fmla="*/ 329 h 375"/>
                  <a:gd name="T26" fmla="*/ 761 w 899"/>
                  <a:gd name="T27" fmla="*/ 350 h 375"/>
                  <a:gd name="T28" fmla="*/ 799 w 899"/>
                  <a:gd name="T29" fmla="*/ 367 h 375"/>
                  <a:gd name="T30" fmla="*/ 826 w 899"/>
                  <a:gd name="T31" fmla="*/ 373 h 375"/>
                  <a:gd name="T32" fmla="*/ 848 w 899"/>
                  <a:gd name="T33" fmla="*/ 372 h 375"/>
                  <a:gd name="T34" fmla="*/ 863 w 899"/>
                  <a:gd name="T35" fmla="*/ 360 h 375"/>
                  <a:gd name="T36" fmla="*/ 879 w 899"/>
                  <a:gd name="T37" fmla="*/ 340 h 375"/>
                  <a:gd name="T38" fmla="*/ 891 w 899"/>
                  <a:gd name="T39" fmla="*/ 317 h 375"/>
                  <a:gd name="T40" fmla="*/ 898 w 899"/>
                  <a:gd name="T41" fmla="*/ 297 h 375"/>
                  <a:gd name="T42" fmla="*/ 898 w 899"/>
                  <a:gd name="T43" fmla="*/ 277 h 375"/>
                  <a:gd name="T44" fmla="*/ 891 w 899"/>
                  <a:gd name="T45" fmla="*/ 263 h 375"/>
                  <a:gd name="T46" fmla="*/ 880 w 899"/>
                  <a:gd name="T47" fmla="*/ 252 h 375"/>
                  <a:gd name="T48" fmla="*/ 836 w 899"/>
                  <a:gd name="T49" fmla="*/ 237 h 375"/>
                  <a:gd name="T50" fmla="*/ 786 w 899"/>
                  <a:gd name="T51" fmla="*/ 216 h 375"/>
                  <a:gd name="T52" fmla="*/ 748 w 899"/>
                  <a:gd name="T53" fmla="*/ 200 h 375"/>
                  <a:gd name="T54" fmla="*/ 703 w 899"/>
                  <a:gd name="T55" fmla="*/ 185 h 375"/>
                  <a:gd name="T56" fmla="*/ 663 w 899"/>
                  <a:gd name="T57" fmla="*/ 173 h 375"/>
                  <a:gd name="T58" fmla="*/ 615 w 899"/>
                  <a:gd name="T59" fmla="*/ 158 h 375"/>
                  <a:gd name="T60" fmla="*/ 567 w 899"/>
                  <a:gd name="T61" fmla="*/ 141 h 375"/>
                  <a:gd name="T62" fmla="*/ 512 w 899"/>
                  <a:gd name="T63" fmla="*/ 122 h 375"/>
                  <a:gd name="T64" fmla="*/ 448 w 899"/>
                  <a:gd name="T65" fmla="*/ 103 h 375"/>
                  <a:gd name="T66" fmla="*/ 398 w 899"/>
                  <a:gd name="T67" fmla="*/ 88 h 375"/>
                  <a:gd name="T68" fmla="*/ 350 w 899"/>
                  <a:gd name="T69" fmla="*/ 75 h 375"/>
                  <a:gd name="T70" fmla="*/ 298 w 899"/>
                  <a:gd name="T71" fmla="*/ 60 h 375"/>
                  <a:gd name="T72" fmla="*/ 241 w 899"/>
                  <a:gd name="T73" fmla="*/ 45 h 375"/>
                  <a:gd name="T74" fmla="*/ 177 w 899"/>
                  <a:gd name="T75" fmla="*/ 30 h 375"/>
                  <a:gd name="T76" fmla="*/ 95 w 899"/>
                  <a:gd name="T77" fmla="*/ 11 h 375"/>
                  <a:gd name="T78" fmla="*/ 33 w 899"/>
                  <a:gd name="T79" fmla="*/ 0 h 375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899"/>
                  <a:gd name="T121" fmla="*/ 0 h 375"/>
                  <a:gd name="T122" fmla="*/ 899 w 899"/>
                  <a:gd name="T123" fmla="*/ 375 h 375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899" h="375">
                    <a:moveTo>
                      <a:pt x="33" y="0"/>
                    </a:moveTo>
                    <a:lnTo>
                      <a:pt x="0" y="130"/>
                    </a:lnTo>
                    <a:lnTo>
                      <a:pt x="20" y="137"/>
                    </a:lnTo>
                    <a:lnTo>
                      <a:pt x="44" y="141"/>
                    </a:lnTo>
                    <a:lnTo>
                      <a:pt x="69" y="148"/>
                    </a:lnTo>
                    <a:lnTo>
                      <a:pt x="98" y="157"/>
                    </a:lnTo>
                    <a:lnTo>
                      <a:pt x="133" y="165"/>
                    </a:lnTo>
                    <a:lnTo>
                      <a:pt x="165" y="171"/>
                    </a:lnTo>
                    <a:lnTo>
                      <a:pt x="193" y="178"/>
                    </a:lnTo>
                    <a:lnTo>
                      <a:pt x="220" y="184"/>
                    </a:lnTo>
                    <a:lnTo>
                      <a:pt x="250" y="190"/>
                    </a:lnTo>
                    <a:lnTo>
                      <a:pt x="282" y="199"/>
                    </a:lnTo>
                    <a:lnTo>
                      <a:pt x="315" y="207"/>
                    </a:lnTo>
                    <a:lnTo>
                      <a:pt x="351" y="216"/>
                    </a:lnTo>
                    <a:lnTo>
                      <a:pt x="372" y="221"/>
                    </a:lnTo>
                    <a:lnTo>
                      <a:pt x="398" y="228"/>
                    </a:lnTo>
                    <a:lnTo>
                      <a:pt x="427" y="238"/>
                    </a:lnTo>
                    <a:lnTo>
                      <a:pt x="455" y="246"/>
                    </a:lnTo>
                    <a:lnTo>
                      <a:pt x="490" y="256"/>
                    </a:lnTo>
                    <a:lnTo>
                      <a:pt x="527" y="267"/>
                    </a:lnTo>
                    <a:lnTo>
                      <a:pt x="557" y="277"/>
                    </a:lnTo>
                    <a:lnTo>
                      <a:pt x="586" y="286"/>
                    </a:lnTo>
                    <a:lnTo>
                      <a:pt x="609" y="295"/>
                    </a:lnTo>
                    <a:lnTo>
                      <a:pt x="641" y="306"/>
                    </a:lnTo>
                    <a:lnTo>
                      <a:pt x="673" y="317"/>
                    </a:lnTo>
                    <a:lnTo>
                      <a:pt x="703" y="329"/>
                    </a:lnTo>
                    <a:lnTo>
                      <a:pt x="739" y="343"/>
                    </a:lnTo>
                    <a:lnTo>
                      <a:pt x="761" y="350"/>
                    </a:lnTo>
                    <a:lnTo>
                      <a:pt x="777" y="358"/>
                    </a:lnTo>
                    <a:lnTo>
                      <a:pt x="799" y="367"/>
                    </a:lnTo>
                    <a:lnTo>
                      <a:pt x="816" y="372"/>
                    </a:lnTo>
                    <a:lnTo>
                      <a:pt x="826" y="373"/>
                    </a:lnTo>
                    <a:lnTo>
                      <a:pt x="837" y="374"/>
                    </a:lnTo>
                    <a:lnTo>
                      <a:pt x="848" y="372"/>
                    </a:lnTo>
                    <a:lnTo>
                      <a:pt x="856" y="366"/>
                    </a:lnTo>
                    <a:lnTo>
                      <a:pt x="863" y="360"/>
                    </a:lnTo>
                    <a:lnTo>
                      <a:pt x="871" y="352"/>
                    </a:lnTo>
                    <a:lnTo>
                      <a:pt x="879" y="340"/>
                    </a:lnTo>
                    <a:lnTo>
                      <a:pt x="884" y="328"/>
                    </a:lnTo>
                    <a:lnTo>
                      <a:pt x="891" y="317"/>
                    </a:lnTo>
                    <a:lnTo>
                      <a:pt x="896" y="307"/>
                    </a:lnTo>
                    <a:lnTo>
                      <a:pt x="898" y="297"/>
                    </a:lnTo>
                    <a:lnTo>
                      <a:pt x="898" y="287"/>
                    </a:lnTo>
                    <a:lnTo>
                      <a:pt x="898" y="277"/>
                    </a:lnTo>
                    <a:lnTo>
                      <a:pt x="895" y="269"/>
                    </a:lnTo>
                    <a:lnTo>
                      <a:pt x="891" y="263"/>
                    </a:lnTo>
                    <a:lnTo>
                      <a:pt x="886" y="256"/>
                    </a:lnTo>
                    <a:lnTo>
                      <a:pt x="880" y="252"/>
                    </a:lnTo>
                    <a:lnTo>
                      <a:pt x="857" y="245"/>
                    </a:lnTo>
                    <a:lnTo>
                      <a:pt x="836" y="237"/>
                    </a:lnTo>
                    <a:lnTo>
                      <a:pt x="808" y="226"/>
                    </a:lnTo>
                    <a:lnTo>
                      <a:pt x="786" y="216"/>
                    </a:lnTo>
                    <a:lnTo>
                      <a:pt x="767" y="207"/>
                    </a:lnTo>
                    <a:lnTo>
                      <a:pt x="748" y="200"/>
                    </a:lnTo>
                    <a:lnTo>
                      <a:pt x="722" y="191"/>
                    </a:lnTo>
                    <a:lnTo>
                      <a:pt x="703" y="185"/>
                    </a:lnTo>
                    <a:lnTo>
                      <a:pt x="683" y="178"/>
                    </a:lnTo>
                    <a:lnTo>
                      <a:pt x="663" y="173"/>
                    </a:lnTo>
                    <a:lnTo>
                      <a:pt x="641" y="167"/>
                    </a:lnTo>
                    <a:lnTo>
                      <a:pt x="615" y="158"/>
                    </a:lnTo>
                    <a:lnTo>
                      <a:pt x="594" y="151"/>
                    </a:lnTo>
                    <a:lnTo>
                      <a:pt x="567" y="141"/>
                    </a:lnTo>
                    <a:lnTo>
                      <a:pt x="540" y="132"/>
                    </a:lnTo>
                    <a:lnTo>
                      <a:pt x="512" y="122"/>
                    </a:lnTo>
                    <a:lnTo>
                      <a:pt x="479" y="113"/>
                    </a:lnTo>
                    <a:lnTo>
                      <a:pt x="448" y="103"/>
                    </a:lnTo>
                    <a:lnTo>
                      <a:pt x="420" y="94"/>
                    </a:lnTo>
                    <a:lnTo>
                      <a:pt x="398" y="88"/>
                    </a:lnTo>
                    <a:lnTo>
                      <a:pt x="374" y="82"/>
                    </a:lnTo>
                    <a:lnTo>
                      <a:pt x="350" y="75"/>
                    </a:lnTo>
                    <a:lnTo>
                      <a:pt x="324" y="67"/>
                    </a:lnTo>
                    <a:lnTo>
                      <a:pt x="298" y="60"/>
                    </a:lnTo>
                    <a:lnTo>
                      <a:pt x="268" y="52"/>
                    </a:lnTo>
                    <a:lnTo>
                      <a:pt x="241" y="45"/>
                    </a:lnTo>
                    <a:lnTo>
                      <a:pt x="208" y="37"/>
                    </a:lnTo>
                    <a:lnTo>
                      <a:pt x="177" y="30"/>
                    </a:lnTo>
                    <a:lnTo>
                      <a:pt x="138" y="21"/>
                    </a:lnTo>
                    <a:lnTo>
                      <a:pt x="95" y="11"/>
                    </a:lnTo>
                    <a:lnTo>
                      <a:pt x="63" y="4"/>
                    </a:lnTo>
                    <a:lnTo>
                      <a:pt x="33" y="0"/>
                    </a:lnTo>
                  </a:path>
                </a:pathLst>
              </a:custGeom>
              <a:solidFill>
                <a:srgbClr val="CC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ap="rnd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grpSp>
            <p:nvGrpSpPr>
              <p:cNvPr id="15" name="Group 403">
                <a:extLst>
                  <a:ext uri="{FF2B5EF4-FFF2-40B4-BE49-F238E27FC236}">
                    <a16:creationId xmlns:a16="http://schemas.microsoft.com/office/drawing/2014/main" id="{7957A7F6-EA76-4077-8EFA-92BD72B8A35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59" y="3085"/>
                <a:ext cx="902" cy="376"/>
                <a:chOff x="859" y="3085"/>
                <a:chExt cx="902" cy="376"/>
              </a:xfrm>
            </p:grpSpPr>
            <p:grpSp>
              <p:nvGrpSpPr>
                <p:cNvPr id="16" name="Group 404">
                  <a:extLst>
                    <a:ext uri="{FF2B5EF4-FFF2-40B4-BE49-F238E27FC236}">
                      <a16:creationId xmlns:a16="http://schemas.microsoft.com/office/drawing/2014/main" id="{A1240361-4099-45D9-A7D1-46BA0EB1B1E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859" y="3085"/>
                  <a:ext cx="902" cy="376"/>
                  <a:chOff x="859" y="3085"/>
                  <a:chExt cx="902" cy="376"/>
                </a:xfrm>
              </p:grpSpPr>
              <p:grpSp>
                <p:nvGrpSpPr>
                  <p:cNvPr id="18" name="Group 405">
                    <a:extLst>
                      <a:ext uri="{FF2B5EF4-FFF2-40B4-BE49-F238E27FC236}">
                        <a16:creationId xmlns:a16="http://schemas.microsoft.com/office/drawing/2014/main" id="{47321562-0DAB-4501-88D1-7A819CB7B7EA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859" y="3085"/>
                    <a:ext cx="902" cy="376"/>
                    <a:chOff x="859" y="3085"/>
                    <a:chExt cx="902" cy="376"/>
                  </a:xfrm>
                </p:grpSpPr>
                <p:sp>
                  <p:nvSpPr>
                    <p:cNvPr id="20" name="Freeform 406">
                      <a:extLst>
                        <a:ext uri="{FF2B5EF4-FFF2-40B4-BE49-F238E27FC236}">
                          <a16:creationId xmlns:a16="http://schemas.microsoft.com/office/drawing/2014/main" id="{D64EC6FB-DC39-48AF-AD5B-44A8E318C381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859" y="3204"/>
                      <a:ext cx="849" cy="257"/>
                    </a:xfrm>
                    <a:custGeom>
                      <a:avLst/>
                      <a:gdLst>
                        <a:gd name="T0" fmla="*/ 60 w 849"/>
                        <a:gd name="T1" fmla="*/ 4 h 257"/>
                        <a:gd name="T2" fmla="*/ 27 w 849"/>
                        <a:gd name="T3" fmla="*/ 0 h 257"/>
                        <a:gd name="T4" fmla="*/ 0 w 849"/>
                        <a:gd name="T5" fmla="*/ 11 h 257"/>
                        <a:gd name="T6" fmla="*/ 22 w 849"/>
                        <a:gd name="T7" fmla="*/ 18 h 257"/>
                        <a:gd name="T8" fmla="*/ 45 w 849"/>
                        <a:gd name="T9" fmla="*/ 23 h 257"/>
                        <a:gd name="T10" fmla="*/ 70 w 849"/>
                        <a:gd name="T11" fmla="*/ 30 h 257"/>
                        <a:gd name="T12" fmla="*/ 100 w 849"/>
                        <a:gd name="T13" fmla="*/ 38 h 257"/>
                        <a:gd name="T14" fmla="*/ 134 w 849"/>
                        <a:gd name="T15" fmla="*/ 47 h 257"/>
                        <a:gd name="T16" fmla="*/ 166 w 849"/>
                        <a:gd name="T17" fmla="*/ 53 h 257"/>
                        <a:gd name="T18" fmla="*/ 194 w 849"/>
                        <a:gd name="T19" fmla="*/ 60 h 257"/>
                        <a:gd name="T20" fmla="*/ 221 w 849"/>
                        <a:gd name="T21" fmla="*/ 66 h 257"/>
                        <a:gd name="T22" fmla="*/ 251 w 849"/>
                        <a:gd name="T23" fmla="*/ 74 h 257"/>
                        <a:gd name="T24" fmla="*/ 283 w 849"/>
                        <a:gd name="T25" fmla="*/ 81 h 257"/>
                        <a:gd name="T26" fmla="*/ 316 w 849"/>
                        <a:gd name="T27" fmla="*/ 89 h 257"/>
                        <a:gd name="T28" fmla="*/ 352 w 849"/>
                        <a:gd name="T29" fmla="*/ 98 h 257"/>
                        <a:gd name="T30" fmla="*/ 372 w 849"/>
                        <a:gd name="T31" fmla="*/ 102 h 257"/>
                        <a:gd name="T32" fmla="*/ 398 w 849"/>
                        <a:gd name="T33" fmla="*/ 111 h 257"/>
                        <a:gd name="T34" fmla="*/ 427 w 849"/>
                        <a:gd name="T35" fmla="*/ 120 h 257"/>
                        <a:gd name="T36" fmla="*/ 455 w 849"/>
                        <a:gd name="T37" fmla="*/ 128 h 257"/>
                        <a:gd name="T38" fmla="*/ 490 w 849"/>
                        <a:gd name="T39" fmla="*/ 138 h 257"/>
                        <a:gd name="T40" fmla="*/ 528 w 849"/>
                        <a:gd name="T41" fmla="*/ 148 h 257"/>
                        <a:gd name="T42" fmla="*/ 557 w 849"/>
                        <a:gd name="T43" fmla="*/ 158 h 257"/>
                        <a:gd name="T44" fmla="*/ 585 w 849"/>
                        <a:gd name="T45" fmla="*/ 167 h 257"/>
                        <a:gd name="T46" fmla="*/ 610 w 849"/>
                        <a:gd name="T47" fmla="*/ 176 h 257"/>
                        <a:gd name="T48" fmla="*/ 641 w 849"/>
                        <a:gd name="T49" fmla="*/ 187 h 257"/>
                        <a:gd name="T50" fmla="*/ 674 w 849"/>
                        <a:gd name="T51" fmla="*/ 198 h 257"/>
                        <a:gd name="T52" fmla="*/ 704 w 849"/>
                        <a:gd name="T53" fmla="*/ 210 h 257"/>
                        <a:gd name="T54" fmla="*/ 740 w 849"/>
                        <a:gd name="T55" fmla="*/ 225 h 257"/>
                        <a:gd name="T56" fmla="*/ 762 w 849"/>
                        <a:gd name="T57" fmla="*/ 232 h 257"/>
                        <a:gd name="T58" fmla="*/ 778 w 849"/>
                        <a:gd name="T59" fmla="*/ 239 h 257"/>
                        <a:gd name="T60" fmla="*/ 799 w 849"/>
                        <a:gd name="T61" fmla="*/ 248 h 257"/>
                        <a:gd name="T62" fmla="*/ 816 w 849"/>
                        <a:gd name="T63" fmla="*/ 254 h 257"/>
                        <a:gd name="T64" fmla="*/ 827 w 849"/>
                        <a:gd name="T65" fmla="*/ 256 h 257"/>
                        <a:gd name="T66" fmla="*/ 837 w 849"/>
                        <a:gd name="T67" fmla="*/ 255 h 257"/>
                        <a:gd name="T68" fmla="*/ 848 w 849"/>
                        <a:gd name="T69" fmla="*/ 253 h 257"/>
                        <a:gd name="T70" fmla="*/ 827 w 849"/>
                        <a:gd name="T71" fmla="*/ 242 h 257"/>
                        <a:gd name="T72" fmla="*/ 804 w 849"/>
                        <a:gd name="T73" fmla="*/ 232 h 257"/>
                        <a:gd name="T74" fmla="*/ 778 w 849"/>
                        <a:gd name="T75" fmla="*/ 220 h 257"/>
                        <a:gd name="T76" fmla="*/ 748 w 849"/>
                        <a:gd name="T77" fmla="*/ 207 h 257"/>
                        <a:gd name="T78" fmla="*/ 712 w 849"/>
                        <a:gd name="T79" fmla="*/ 190 h 257"/>
                        <a:gd name="T80" fmla="*/ 669 w 849"/>
                        <a:gd name="T81" fmla="*/ 172 h 257"/>
                        <a:gd name="T82" fmla="*/ 631 w 849"/>
                        <a:gd name="T83" fmla="*/ 160 h 257"/>
                        <a:gd name="T84" fmla="*/ 592 w 849"/>
                        <a:gd name="T85" fmla="*/ 146 h 257"/>
                        <a:gd name="T86" fmla="*/ 550 w 849"/>
                        <a:gd name="T87" fmla="*/ 132 h 257"/>
                        <a:gd name="T88" fmla="*/ 514 w 849"/>
                        <a:gd name="T89" fmla="*/ 122 h 257"/>
                        <a:gd name="T90" fmla="*/ 478 w 849"/>
                        <a:gd name="T91" fmla="*/ 111 h 257"/>
                        <a:gd name="T92" fmla="*/ 447 w 849"/>
                        <a:gd name="T93" fmla="*/ 101 h 257"/>
                        <a:gd name="T94" fmla="*/ 417 w 849"/>
                        <a:gd name="T95" fmla="*/ 92 h 257"/>
                        <a:gd name="T96" fmla="*/ 389 w 849"/>
                        <a:gd name="T97" fmla="*/ 83 h 257"/>
                        <a:gd name="T98" fmla="*/ 362 w 849"/>
                        <a:gd name="T99" fmla="*/ 73 h 257"/>
                        <a:gd name="T100" fmla="*/ 329 w 849"/>
                        <a:gd name="T101" fmla="*/ 64 h 257"/>
                        <a:gd name="T102" fmla="*/ 295 w 849"/>
                        <a:gd name="T103" fmla="*/ 54 h 257"/>
                        <a:gd name="T104" fmla="*/ 264 w 849"/>
                        <a:gd name="T105" fmla="*/ 49 h 257"/>
                        <a:gd name="T106" fmla="*/ 233 w 849"/>
                        <a:gd name="T107" fmla="*/ 42 h 257"/>
                        <a:gd name="T108" fmla="*/ 207 w 849"/>
                        <a:gd name="T109" fmla="*/ 37 h 257"/>
                        <a:gd name="T110" fmla="*/ 182 w 849"/>
                        <a:gd name="T111" fmla="*/ 31 h 257"/>
                        <a:gd name="T112" fmla="*/ 154 w 849"/>
                        <a:gd name="T113" fmla="*/ 24 h 257"/>
                        <a:gd name="T114" fmla="*/ 126 w 849"/>
                        <a:gd name="T115" fmla="*/ 16 h 257"/>
                        <a:gd name="T116" fmla="*/ 93 w 849"/>
                        <a:gd name="T117" fmla="*/ 10 h 257"/>
                        <a:gd name="T118" fmla="*/ 60 w 849"/>
                        <a:gd name="T119" fmla="*/ 4 h 257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60000 65536"/>
                        <a:gd name="T136" fmla="*/ 0 60000 65536"/>
                        <a:gd name="T137" fmla="*/ 0 60000 65536"/>
                        <a:gd name="T138" fmla="*/ 0 60000 65536"/>
                        <a:gd name="T139" fmla="*/ 0 60000 65536"/>
                        <a:gd name="T140" fmla="*/ 0 60000 65536"/>
                        <a:gd name="T141" fmla="*/ 0 60000 65536"/>
                        <a:gd name="T142" fmla="*/ 0 60000 65536"/>
                        <a:gd name="T143" fmla="*/ 0 60000 65536"/>
                        <a:gd name="T144" fmla="*/ 0 60000 65536"/>
                        <a:gd name="T145" fmla="*/ 0 60000 65536"/>
                        <a:gd name="T146" fmla="*/ 0 60000 65536"/>
                        <a:gd name="T147" fmla="*/ 0 60000 65536"/>
                        <a:gd name="T148" fmla="*/ 0 60000 65536"/>
                        <a:gd name="T149" fmla="*/ 0 60000 65536"/>
                        <a:gd name="T150" fmla="*/ 0 60000 65536"/>
                        <a:gd name="T151" fmla="*/ 0 60000 65536"/>
                        <a:gd name="T152" fmla="*/ 0 60000 65536"/>
                        <a:gd name="T153" fmla="*/ 0 60000 65536"/>
                        <a:gd name="T154" fmla="*/ 0 60000 65536"/>
                        <a:gd name="T155" fmla="*/ 0 60000 65536"/>
                        <a:gd name="T156" fmla="*/ 0 60000 65536"/>
                        <a:gd name="T157" fmla="*/ 0 60000 65536"/>
                        <a:gd name="T158" fmla="*/ 0 60000 65536"/>
                        <a:gd name="T159" fmla="*/ 0 60000 65536"/>
                        <a:gd name="T160" fmla="*/ 0 60000 65536"/>
                        <a:gd name="T161" fmla="*/ 0 60000 65536"/>
                        <a:gd name="T162" fmla="*/ 0 60000 65536"/>
                        <a:gd name="T163" fmla="*/ 0 60000 65536"/>
                        <a:gd name="T164" fmla="*/ 0 60000 65536"/>
                        <a:gd name="T165" fmla="*/ 0 60000 65536"/>
                        <a:gd name="T166" fmla="*/ 0 60000 65536"/>
                        <a:gd name="T167" fmla="*/ 0 60000 65536"/>
                        <a:gd name="T168" fmla="*/ 0 60000 65536"/>
                        <a:gd name="T169" fmla="*/ 0 60000 65536"/>
                        <a:gd name="T170" fmla="*/ 0 60000 65536"/>
                        <a:gd name="T171" fmla="*/ 0 60000 65536"/>
                        <a:gd name="T172" fmla="*/ 0 60000 65536"/>
                        <a:gd name="T173" fmla="*/ 0 60000 65536"/>
                        <a:gd name="T174" fmla="*/ 0 60000 65536"/>
                        <a:gd name="T175" fmla="*/ 0 60000 65536"/>
                        <a:gd name="T176" fmla="*/ 0 60000 65536"/>
                        <a:gd name="T177" fmla="*/ 0 60000 65536"/>
                        <a:gd name="T178" fmla="*/ 0 60000 65536"/>
                        <a:gd name="T179" fmla="*/ 0 60000 65536"/>
                        <a:gd name="T180" fmla="*/ 0 w 849"/>
                        <a:gd name="T181" fmla="*/ 0 h 257"/>
                        <a:gd name="T182" fmla="*/ 849 w 849"/>
                        <a:gd name="T183" fmla="*/ 257 h 257"/>
                      </a:gdLst>
                      <a:ahLst/>
                      <a:cxnLst>
                        <a:cxn ang="T120">
                          <a:pos x="T0" y="T1"/>
                        </a:cxn>
                        <a:cxn ang="T121">
                          <a:pos x="T2" y="T3"/>
                        </a:cxn>
                        <a:cxn ang="T122">
                          <a:pos x="T4" y="T5"/>
                        </a:cxn>
                        <a:cxn ang="T123">
                          <a:pos x="T6" y="T7"/>
                        </a:cxn>
                        <a:cxn ang="T124">
                          <a:pos x="T8" y="T9"/>
                        </a:cxn>
                        <a:cxn ang="T125">
                          <a:pos x="T10" y="T11"/>
                        </a:cxn>
                        <a:cxn ang="T126">
                          <a:pos x="T12" y="T13"/>
                        </a:cxn>
                        <a:cxn ang="T127">
                          <a:pos x="T14" y="T15"/>
                        </a:cxn>
                        <a:cxn ang="T128">
                          <a:pos x="T16" y="T17"/>
                        </a:cxn>
                        <a:cxn ang="T129">
                          <a:pos x="T18" y="T19"/>
                        </a:cxn>
                        <a:cxn ang="T130">
                          <a:pos x="T20" y="T21"/>
                        </a:cxn>
                        <a:cxn ang="T131">
                          <a:pos x="T22" y="T23"/>
                        </a:cxn>
                        <a:cxn ang="T132">
                          <a:pos x="T24" y="T25"/>
                        </a:cxn>
                        <a:cxn ang="T133">
                          <a:pos x="T26" y="T27"/>
                        </a:cxn>
                        <a:cxn ang="T134">
                          <a:pos x="T28" y="T29"/>
                        </a:cxn>
                        <a:cxn ang="T135">
                          <a:pos x="T30" y="T31"/>
                        </a:cxn>
                        <a:cxn ang="T136">
                          <a:pos x="T32" y="T33"/>
                        </a:cxn>
                        <a:cxn ang="T137">
                          <a:pos x="T34" y="T35"/>
                        </a:cxn>
                        <a:cxn ang="T138">
                          <a:pos x="T36" y="T37"/>
                        </a:cxn>
                        <a:cxn ang="T139">
                          <a:pos x="T38" y="T39"/>
                        </a:cxn>
                        <a:cxn ang="T140">
                          <a:pos x="T40" y="T41"/>
                        </a:cxn>
                        <a:cxn ang="T141">
                          <a:pos x="T42" y="T43"/>
                        </a:cxn>
                        <a:cxn ang="T142">
                          <a:pos x="T44" y="T45"/>
                        </a:cxn>
                        <a:cxn ang="T143">
                          <a:pos x="T46" y="T47"/>
                        </a:cxn>
                        <a:cxn ang="T144">
                          <a:pos x="T48" y="T49"/>
                        </a:cxn>
                        <a:cxn ang="T145">
                          <a:pos x="T50" y="T51"/>
                        </a:cxn>
                        <a:cxn ang="T146">
                          <a:pos x="T52" y="T53"/>
                        </a:cxn>
                        <a:cxn ang="T147">
                          <a:pos x="T54" y="T55"/>
                        </a:cxn>
                        <a:cxn ang="T148">
                          <a:pos x="T56" y="T57"/>
                        </a:cxn>
                        <a:cxn ang="T149">
                          <a:pos x="T58" y="T59"/>
                        </a:cxn>
                        <a:cxn ang="T150">
                          <a:pos x="T60" y="T61"/>
                        </a:cxn>
                        <a:cxn ang="T151">
                          <a:pos x="T62" y="T63"/>
                        </a:cxn>
                        <a:cxn ang="T152">
                          <a:pos x="T64" y="T65"/>
                        </a:cxn>
                        <a:cxn ang="T153">
                          <a:pos x="T66" y="T67"/>
                        </a:cxn>
                        <a:cxn ang="T154">
                          <a:pos x="T68" y="T69"/>
                        </a:cxn>
                        <a:cxn ang="T155">
                          <a:pos x="T70" y="T71"/>
                        </a:cxn>
                        <a:cxn ang="T156">
                          <a:pos x="T72" y="T73"/>
                        </a:cxn>
                        <a:cxn ang="T157">
                          <a:pos x="T74" y="T75"/>
                        </a:cxn>
                        <a:cxn ang="T158">
                          <a:pos x="T76" y="T77"/>
                        </a:cxn>
                        <a:cxn ang="T159">
                          <a:pos x="T78" y="T79"/>
                        </a:cxn>
                        <a:cxn ang="T160">
                          <a:pos x="T80" y="T81"/>
                        </a:cxn>
                        <a:cxn ang="T161">
                          <a:pos x="T82" y="T83"/>
                        </a:cxn>
                        <a:cxn ang="T162">
                          <a:pos x="T84" y="T85"/>
                        </a:cxn>
                        <a:cxn ang="T163">
                          <a:pos x="T86" y="T87"/>
                        </a:cxn>
                        <a:cxn ang="T164">
                          <a:pos x="T88" y="T89"/>
                        </a:cxn>
                        <a:cxn ang="T165">
                          <a:pos x="T90" y="T91"/>
                        </a:cxn>
                        <a:cxn ang="T166">
                          <a:pos x="T92" y="T93"/>
                        </a:cxn>
                        <a:cxn ang="T167">
                          <a:pos x="T94" y="T95"/>
                        </a:cxn>
                        <a:cxn ang="T168">
                          <a:pos x="T96" y="T97"/>
                        </a:cxn>
                        <a:cxn ang="T169">
                          <a:pos x="T98" y="T99"/>
                        </a:cxn>
                        <a:cxn ang="T170">
                          <a:pos x="T100" y="T101"/>
                        </a:cxn>
                        <a:cxn ang="T171">
                          <a:pos x="T102" y="T103"/>
                        </a:cxn>
                        <a:cxn ang="T172">
                          <a:pos x="T104" y="T105"/>
                        </a:cxn>
                        <a:cxn ang="T173">
                          <a:pos x="T106" y="T107"/>
                        </a:cxn>
                        <a:cxn ang="T174">
                          <a:pos x="T108" y="T109"/>
                        </a:cxn>
                        <a:cxn ang="T175">
                          <a:pos x="T110" y="T111"/>
                        </a:cxn>
                        <a:cxn ang="T176">
                          <a:pos x="T112" y="T113"/>
                        </a:cxn>
                        <a:cxn ang="T177">
                          <a:pos x="T114" y="T115"/>
                        </a:cxn>
                        <a:cxn ang="T178">
                          <a:pos x="T116" y="T117"/>
                        </a:cxn>
                        <a:cxn ang="T179">
                          <a:pos x="T118" y="T119"/>
                        </a:cxn>
                      </a:cxnLst>
                      <a:rect l="T180" t="T181" r="T182" b="T183"/>
                      <a:pathLst>
                        <a:path w="849" h="257">
                          <a:moveTo>
                            <a:pt x="60" y="4"/>
                          </a:moveTo>
                          <a:lnTo>
                            <a:pt x="27" y="0"/>
                          </a:lnTo>
                          <a:lnTo>
                            <a:pt x="0" y="11"/>
                          </a:lnTo>
                          <a:lnTo>
                            <a:pt x="22" y="18"/>
                          </a:lnTo>
                          <a:lnTo>
                            <a:pt x="45" y="23"/>
                          </a:lnTo>
                          <a:lnTo>
                            <a:pt x="70" y="30"/>
                          </a:lnTo>
                          <a:lnTo>
                            <a:pt x="100" y="38"/>
                          </a:lnTo>
                          <a:lnTo>
                            <a:pt x="134" y="47"/>
                          </a:lnTo>
                          <a:lnTo>
                            <a:pt x="166" y="53"/>
                          </a:lnTo>
                          <a:lnTo>
                            <a:pt x="194" y="60"/>
                          </a:lnTo>
                          <a:lnTo>
                            <a:pt x="221" y="66"/>
                          </a:lnTo>
                          <a:lnTo>
                            <a:pt x="251" y="74"/>
                          </a:lnTo>
                          <a:lnTo>
                            <a:pt x="283" y="81"/>
                          </a:lnTo>
                          <a:lnTo>
                            <a:pt x="316" y="89"/>
                          </a:lnTo>
                          <a:lnTo>
                            <a:pt x="352" y="98"/>
                          </a:lnTo>
                          <a:lnTo>
                            <a:pt x="372" y="102"/>
                          </a:lnTo>
                          <a:lnTo>
                            <a:pt x="398" y="111"/>
                          </a:lnTo>
                          <a:lnTo>
                            <a:pt x="427" y="120"/>
                          </a:lnTo>
                          <a:lnTo>
                            <a:pt x="455" y="128"/>
                          </a:lnTo>
                          <a:lnTo>
                            <a:pt x="490" y="138"/>
                          </a:lnTo>
                          <a:lnTo>
                            <a:pt x="528" y="148"/>
                          </a:lnTo>
                          <a:lnTo>
                            <a:pt x="557" y="158"/>
                          </a:lnTo>
                          <a:lnTo>
                            <a:pt x="585" y="167"/>
                          </a:lnTo>
                          <a:lnTo>
                            <a:pt x="610" y="176"/>
                          </a:lnTo>
                          <a:lnTo>
                            <a:pt x="641" y="187"/>
                          </a:lnTo>
                          <a:lnTo>
                            <a:pt x="674" y="198"/>
                          </a:lnTo>
                          <a:lnTo>
                            <a:pt x="704" y="210"/>
                          </a:lnTo>
                          <a:lnTo>
                            <a:pt x="740" y="225"/>
                          </a:lnTo>
                          <a:lnTo>
                            <a:pt x="762" y="232"/>
                          </a:lnTo>
                          <a:lnTo>
                            <a:pt x="778" y="239"/>
                          </a:lnTo>
                          <a:lnTo>
                            <a:pt x="799" y="248"/>
                          </a:lnTo>
                          <a:lnTo>
                            <a:pt x="816" y="254"/>
                          </a:lnTo>
                          <a:lnTo>
                            <a:pt x="827" y="256"/>
                          </a:lnTo>
                          <a:lnTo>
                            <a:pt x="837" y="255"/>
                          </a:lnTo>
                          <a:lnTo>
                            <a:pt x="848" y="253"/>
                          </a:lnTo>
                          <a:lnTo>
                            <a:pt x="827" y="242"/>
                          </a:lnTo>
                          <a:lnTo>
                            <a:pt x="804" y="232"/>
                          </a:lnTo>
                          <a:lnTo>
                            <a:pt x="778" y="220"/>
                          </a:lnTo>
                          <a:lnTo>
                            <a:pt x="748" y="207"/>
                          </a:lnTo>
                          <a:lnTo>
                            <a:pt x="712" y="190"/>
                          </a:lnTo>
                          <a:lnTo>
                            <a:pt x="669" y="172"/>
                          </a:lnTo>
                          <a:lnTo>
                            <a:pt x="631" y="160"/>
                          </a:lnTo>
                          <a:lnTo>
                            <a:pt x="592" y="146"/>
                          </a:lnTo>
                          <a:lnTo>
                            <a:pt x="550" y="132"/>
                          </a:lnTo>
                          <a:lnTo>
                            <a:pt x="514" y="122"/>
                          </a:lnTo>
                          <a:lnTo>
                            <a:pt x="478" y="111"/>
                          </a:lnTo>
                          <a:lnTo>
                            <a:pt x="447" y="101"/>
                          </a:lnTo>
                          <a:lnTo>
                            <a:pt x="417" y="92"/>
                          </a:lnTo>
                          <a:lnTo>
                            <a:pt x="389" y="83"/>
                          </a:lnTo>
                          <a:lnTo>
                            <a:pt x="362" y="73"/>
                          </a:lnTo>
                          <a:lnTo>
                            <a:pt x="329" y="64"/>
                          </a:lnTo>
                          <a:lnTo>
                            <a:pt x="295" y="54"/>
                          </a:lnTo>
                          <a:lnTo>
                            <a:pt x="264" y="49"/>
                          </a:lnTo>
                          <a:lnTo>
                            <a:pt x="233" y="42"/>
                          </a:lnTo>
                          <a:lnTo>
                            <a:pt x="207" y="37"/>
                          </a:lnTo>
                          <a:lnTo>
                            <a:pt x="182" y="31"/>
                          </a:lnTo>
                          <a:lnTo>
                            <a:pt x="154" y="24"/>
                          </a:lnTo>
                          <a:lnTo>
                            <a:pt x="126" y="16"/>
                          </a:lnTo>
                          <a:lnTo>
                            <a:pt x="93" y="10"/>
                          </a:lnTo>
                          <a:lnTo>
                            <a:pt x="60" y="4"/>
                          </a:lnTo>
                        </a:path>
                      </a:pathLst>
                    </a:custGeom>
                    <a:solidFill>
                      <a:srgbClr val="CC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 cap="rnd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AU"/>
                    </a:p>
                  </p:txBody>
                </p:sp>
                <p:sp>
                  <p:nvSpPr>
                    <p:cNvPr id="21" name="Freeform 407">
                      <a:extLst>
                        <a:ext uri="{FF2B5EF4-FFF2-40B4-BE49-F238E27FC236}">
                          <a16:creationId xmlns:a16="http://schemas.microsoft.com/office/drawing/2014/main" id="{57580ACC-82C3-44F6-9ADC-63A048271433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894" y="3085"/>
                      <a:ext cx="867" cy="288"/>
                    </a:xfrm>
                    <a:custGeom>
                      <a:avLst/>
                      <a:gdLst>
                        <a:gd name="T0" fmla="*/ 18 w 867"/>
                        <a:gd name="T1" fmla="*/ 33 h 288"/>
                        <a:gd name="T2" fmla="*/ 52 w 867"/>
                        <a:gd name="T3" fmla="*/ 30 h 288"/>
                        <a:gd name="T4" fmla="*/ 105 w 867"/>
                        <a:gd name="T5" fmla="*/ 44 h 288"/>
                        <a:gd name="T6" fmla="*/ 173 w 867"/>
                        <a:gd name="T7" fmla="*/ 60 h 288"/>
                        <a:gd name="T8" fmla="*/ 244 w 867"/>
                        <a:gd name="T9" fmla="*/ 77 h 288"/>
                        <a:gd name="T10" fmla="*/ 312 w 867"/>
                        <a:gd name="T11" fmla="*/ 97 h 288"/>
                        <a:gd name="T12" fmla="*/ 379 w 867"/>
                        <a:gd name="T13" fmla="*/ 112 h 288"/>
                        <a:gd name="T14" fmla="*/ 447 w 867"/>
                        <a:gd name="T15" fmla="*/ 137 h 288"/>
                        <a:gd name="T16" fmla="*/ 514 w 867"/>
                        <a:gd name="T17" fmla="*/ 159 h 288"/>
                        <a:gd name="T18" fmla="*/ 602 w 867"/>
                        <a:gd name="T19" fmla="*/ 190 h 288"/>
                        <a:gd name="T20" fmla="*/ 678 w 867"/>
                        <a:gd name="T21" fmla="*/ 211 h 288"/>
                        <a:gd name="T22" fmla="*/ 741 w 867"/>
                        <a:gd name="T23" fmla="*/ 235 h 288"/>
                        <a:gd name="T24" fmla="*/ 813 w 867"/>
                        <a:gd name="T25" fmla="*/ 265 h 288"/>
                        <a:gd name="T26" fmla="*/ 866 w 867"/>
                        <a:gd name="T27" fmla="*/ 287 h 288"/>
                        <a:gd name="T28" fmla="*/ 861 w 867"/>
                        <a:gd name="T29" fmla="*/ 269 h 288"/>
                        <a:gd name="T30" fmla="*/ 853 w 867"/>
                        <a:gd name="T31" fmla="*/ 256 h 288"/>
                        <a:gd name="T32" fmla="*/ 824 w 867"/>
                        <a:gd name="T33" fmla="*/ 245 h 288"/>
                        <a:gd name="T34" fmla="*/ 775 w 867"/>
                        <a:gd name="T35" fmla="*/ 226 h 288"/>
                        <a:gd name="T36" fmla="*/ 734 w 867"/>
                        <a:gd name="T37" fmla="*/ 207 h 288"/>
                        <a:gd name="T38" fmla="*/ 688 w 867"/>
                        <a:gd name="T39" fmla="*/ 192 h 288"/>
                        <a:gd name="T40" fmla="*/ 649 w 867"/>
                        <a:gd name="T41" fmla="*/ 179 h 288"/>
                        <a:gd name="T42" fmla="*/ 607 w 867"/>
                        <a:gd name="T43" fmla="*/ 168 h 288"/>
                        <a:gd name="T44" fmla="*/ 560 w 867"/>
                        <a:gd name="T45" fmla="*/ 152 h 288"/>
                        <a:gd name="T46" fmla="*/ 506 w 867"/>
                        <a:gd name="T47" fmla="*/ 133 h 288"/>
                        <a:gd name="T48" fmla="*/ 445 w 867"/>
                        <a:gd name="T49" fmla="*/ 113 h 288"/>
                        <a:gd name="T50" fmla="*/ 386 w 867"/>
                        <a:gd name="T51" fmla="*/ 95 h 288"/>
                        <a:gd name="T52" fmla="*/ 340 w 867"/>
                        <a:gd name="T53" fmla="*/ 82 h 288"/>
                        <a:gd name="T54" fmla="*/ 291 w 867"/>
                        <a:gd name="T55" fmla="*/ 67 h 288"/>
                        <a:gd name="T56" fmla="*/ 234 w 867"/>
                        <a:gd name="T57" fmla="*/ 52 h 288"/>
                        <a:gd name="T58" fmla="*/ 175 w 867"/>
                        <a:gd name="T59" fmla="*/ 37 h 288"/>
                        <a:gd name="T60" fmla="*/ 105 w 867"/>
                        <a:gd name="T61" fmla="*/ 21 h 288"/>
                        <a:gd name="T62" fmla="*/ 29 w 867"/>
                        <a:gd name="T63" fmla="*/ 5 h 288"/>
                        <a:gd name="T64" fmla="*/ 0 60000 65536"/>
                        <a:gd name="T65" fmla="*/ 0 60000 655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w 867"/>
                        <a:gd name="T97" fmla="*/ 0 h 288"/>
                        <a:gd name="T98" fmla="*/ 867 w 867"/>
                        <a:gd name="T99" fmla="*/ 288 h 288"/>
                      </a:gdLst>
                      <a:ahLst/>
                      <a:cxnLst>
                        <a:cxn ang="T64">
                          <a:pos x="T0" y="T1"/>
                        </a:cxn>
                        <a:cxn ang="T65">
                          <a:pos x="T2" y="T3"/>
                        </a:cxn>
                        <a:cxn ang="T66">
                          <a:pos x="T4" y="T5"/>
                        </a:cxn>
                        <a:cxn ang="T67">
                          <a:pos x="T6" y="T7"/>
                        </a:cxn>
                        <a:cxn ang="T68">
                          <a:pos x="T8" y="T9"/>
                        </a:cxn>
                        <a:cxn ang="T69">
                          <a:pos x="T10" y="T11"/>
                        </a:cxn>
                        <a:cxn ang="T70">
                          <a:pos x="T12" y="T13"/>
                        </a:cxn>
                        <a:cxn ang="T71">
                          <a:pos x="T14" y="T15"/>
                        </a:cxn>
                        <a:cxn ang="T72">
                          <a:pos x="T16" y="T17"/>
                        </a:cxn>
                        <a:cxn ang="T73">
                          <a:pos x="T18" y="T19"/>
                        </a:cxn>
                        <a:cxn ang="T74">
                          <a:pos x="T20" y="T21"/>
                        </a:cxn>
                        <a:cxn ang="T75">
                          <a:pos x="T22" y="T23"/>
                        </a:cxn>
                        <a:cxn ang="T76">
                          <a:pos x="T24" y="T25"/>
                        </a:cxn>
                        <a:cxn ang="T77">
                          <a:pos x="T26" y="T27"/>
                        </a:cxn>
                        <a:cxn ang="T78">
                          <a:pos x="T28" y="T29"/>
                        </a:cxn>
                        <a:cxn ang="T79">
                          <a:pos x="T30" y="T31"/>
                        </a:cxn>
                        <a:cxn ang="T80">
                          <a:pos x="T32" y="T33"/>
                        </a:cxn>
                        <a:cxn ang="T81">
                          <a:pos x="T34" y="T35"/>
                        </a:cxn>
                        <a:cxn ang="T82">
                          <a:pos x="T36" y="T37"/>
                        </a:cxn>
                        <a:cxn ang="T83">
                          <a:pos x="T38" y="T39"/>
                        </a:cxn>
                        <a:cxn ang="T84">
                          <a:pos x="T40" y="T41"/>
                        </a:cxn>
                        <a:cxn ang="T85">
                          <a:pos x="T42" y="T43"/>
                        </a:cxn>
                        <a:cxn ang="T86">
                          <a:pos x="T44" y="T45"/>
                        </a:cxn>
                        <a:cxn ang="T87">
                          <a:pos x="T46" y="T47"/>
                        </a:cxn>
                        <a:cxn ang="T88">
                          <a:pos x="T48" y="T49"/>
                        </a:cxn>
                        <a:cxn ang="T89">
                          <a:pos x="T50" y="T51"/>
                        </a:cxn>
                        <a:cxn ang="T90">
                          <a:pos x="T52" y="T53"/>
                        </a:cxn>
                        <a:cxn ang="T91">
                          <a:pos x="T54" y="T55"/>
                        </a:cxn>
                        <a:cxn ang="T92">
                          <a:pos x="T56" y="T57"/>
                        </a:cxn>
                        <a:cxn ang="T93">
                          <a:pos x="T58" y="T59"/>
                        </a:cxn>
                        <a:cxn ang="T94">
                          <a:pos x="T60" y="T61"/>
                        </a:cxn>
                        <a:cxn ang="T95">
                          <a:pos x="T62" y="T63"/>
                        </a:cxn>
                      </a:cxnLst>
                      <a:rect l="T96" t="T97" r="T98" b="T99"/>
                      <a:pathLst>
                        <a:path w="867" h="288">
                          <a:moveTo>
                            <a:pt x="0" y="0"/>
                          </a:moveTo>
                          <a:lnTo>
                            <a:pt x="18" y="33"/>
                          </a:lnTo>
                          <a:lnTo>
                            <a:pt x="36" y="30"/>
                          </a:lnTo>
                          <a:lnTo>
                            <a:pt x="52" y="30"/>
                          </a:lnTo>
                          <a:lnTo>
                            <a:pt x="74" y="35"/>
                          </a:lnTo>
                          <a:lnTo>
                            <a:pt x="105" y="44"/>
                          </a:lnTo>
                          <a:lnTo>
                            <a:pt x="134" y="52"/>
                          </a:lnTo>
                          <a:lnTo>
                            <a:pt x="173" y="60"/>
                          </a:lnTo>
                          <a:lnTo>
                            <a:pt x="211" y="69"/>
                          </a:lnTo>
                          <a:lnTo>
                            <a:pt x="244" y="77"/>
                          </a:lnTo>
                          <a:lnTo>
                            <a:pt x="280" y="88"/>
                          </a:lnTo>
                          <a:lnTo>
                            <a:pt x="312" y="97"/>
                          </a:lnTo>
                          <a:lnTo>
                            <a:pt x="348" y="106"/>
                          </a:lnTo>
                          <a:lnTo>
                            <a:pt x="379" y="112"/>
                          </a:lnTo>
                          <a:lnTo>
                            <a:pt x="414" y="122"/>
                          </a:lnTo>
                          <a:lnTo>
                            <a:pt x="447" y="137"/>
                          </a:lnTo>
                          <a:lnTo>
                            <a:pt x="477" y="146"/>
                          </a:lnTo>
                          <a:lnTo>
                            <a:pt x="514" y="159"/>
                          </a:lnTo>
                          <a:lnTo>
                            <a:pt x="556" y="174"/>
                          </a:lnTo>
                          <a:lnTo>
                            <a:pt x="602" y="190"/>
                          </a:lnTo>
                          <a:lnTo>
                            <a:pt x="647" y="202"/>
                          </a:lnTo>
                          <a:lnTo>
                            <a:pt x="678" y="211"/>
                          </a:lnTo>
                          <a:lnTo>
                            <a:pt x="707" y="222"/>
                          </a:lnTo>
                          <a:lnTo>
                            <a:pt x="741" y="235"/>
                          </a:lnTo>
                          <a:lnTo>
                            <a:pt x="780" y="252"/>
                          </a:lnTo>
                          <a:lnTo>
                            <a:pt x="813" y="265"/>
                          </a:lnTo>
                          <a:lnTo>
                            <a:pt x="842" y="278"/>
                          </a:lnTo>
                          <a:lnTo>
                            <a:pt x="866" y="287"/>
                          </a:lnTo>
                          <a:lnTo>
                            <a:pt x="864" y="277"/>
                          </a:lnTo>
                          <a:lnTo>
                            <a:pt x="861" y="269"/>
                          </a:lnTo>
                          <a:lnTo>
                            <a:pt x="858" y="262"/>
                          </a:lnTo>
                          <a:lnTo>
                            <a:pt x="853" y="256"/>
                          </a:lnTo>
                          <a:lnTo>
                            <a:pt x="847" y="253"/>
                          </a:lnTo>
                          <a:lnTo>
                            <a:pt x="824" y="245"/>
                          </a:lnTo>
                          <a:lnTo>
                            <a:pt x="803" y="237"/>
                          </a:lnTo>
                          <a:lnTo>
                            <a:pt x="775" y="226"/>
                          </a:lnTo>
                          <a:lnTo>
                            <a:pt x="753" y="216"/>
                          </a:lnTo>
                          <a:lnTo>
                            <a:pt x="734" y="207"/>
                          </a:lnTo>
                          <a:lnTo>
                            <a:pt x="714" y="201"/>
                          </a:lnTo>
                          <a:lnTo>
                            <a:pt x="688" y="192"/>
                          </a:lnTo>
                          <a:lnTo>
                            <a:pt x="669" y="185"/>
                          </a:lnTo>
                          <a:lnTo>
                            <a:pt x="649" y="179"/>
                          </a:lnTo>
                          <a:lnTo>
                            <a:pt x="629" y="173"/>
                          </a:lnTo>
                          <a:lnTo>
                            <a:pt x="607" y="168"/>
                          </a:lnTo>
                          <a:lnTo>
                            <a:pt x="581" y="158"/>
                          </a:lnTo>
                          <a:lnTo>
                            <a:pt x="560" y="152"/>
                          </a:lnTo>
                          <a:lnTo>
                            <a:pt x="534" y="142"/>
                          </a:lnTo>
                          <a:lnTo>
                            <a:pt x="506" y="133"/>
                          </a:lnTo>
                          <a:lnTo>
                            <a:pt x="478" y="123"/>
                          </a:lnTo>
                          <a:lnTo>
                            <a:pt x="445" y="113"/>
                          </a:lnTo>
                          <a:lnTo>
                            <a:pt x="415" y="103"/>
                          </a:lnTo>
                          <a:lnTo>
                            <a:pt x="386" y="95"/>
                          </a:lnTo>
                          <a:lnTo>
                            <a:pt x="365" y="88"/>
                          </a:lnTo>
                          <a:lnTo>
                            <a:pt x="340" y="82"/>
                          </a:lnTo>
                          <a:lnTo>
                            <a:pt x="317" y="74"/>
                          </a:lnTo>
                          <a:lnTo>
                            <a:pt x="291" y="67"/>
                          </a:lnTo>
                          <a:lnTo>
                            <a:pt x="264" y="60"/>
                          </a:lnTo>
                          <a:lnTo>
                            <a:pt x="234" y="52"/>
                          </a:lnTo>
                          <a:lnTo>
                            <a:pt x="208" y="45"/>
                          </a:lnTo>
                          <a:lnTo>
                            <a:pt x="175" y="37"/>
                          </a:lnTo>
                          <a:lnTo>
                            <a:pt x="143" y="31"/>
                          </a:lnTo>
                          <a:lnTo>
                            <a:pt x="105" y="21"/>
                          </a:lnTo>
                          <a:lnTo>
                            <a:pt x="62" y="11"/>
                          </a:lnTo>
                          <a:lnTo>
                            <a:pt x="29" y="5"/>
                          </a:lnTo>
                          <a:lnTo>
                            <a:pt x="0" y="0"/>
                          </a:lnTo>
                        </a:path>
                      </a:pathLst>
                    </a:custGeom>
                    <a:solidFill>
                      <a:srgbClr val="CC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 cap="rnd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AU"/>
                    </a:p>
                  </p:txBody>
                </p:sp>
              </p:grpSp>
              <p:sp>
                <p:nvSpPr>
                  <p:cNvPr id="19" name="Freeform 408">
                    <a:extLst>
                      <a:ext uri="{FF2B5EF4-FFF2-40B4-BE49-F238E27FC236}">
                        <a16:creationId xmlns:a16="http://schemas.microsoft.com/office/drawing/2014/main" id="{AC7173A4-7E06-4BC3-A8CF-E8F403881FA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886" y="3178"/>
                    <a:ext cx="853" cy="281"/>
                  </a:xfrm>
                  <a:custGeom>
                    <a:avLst/>
                    <a:gdLst>
                      <a:gd name="T0" fmla="*/ 0 w 853"/>
                      <a:gd name="T1" fmla="*/ 26 h 281"/>
                      <a:gd name="T2" fmla="*/ 54 w 853"/>
                      <a:gd name="T3" fmla="*/ 6 h 281"/>
                      <a:gd name="T4" fmla="*/ 95 w 853"/>
                      <a:gd name="T5" fmla="*/ 14 h 281"/>
                      <a:gd name="T6" fmla="*/ 133 w 853"/>
                      <a:gd name="T7" fmla="*/ 20 h 281"/>
                      <a:gd name="T8" fmla="*/ 177 w 853"/>
                      <a:gd name="T9" fmla="*/ 29 h 281"/>
                      <a:gd name="T10" fmla="*/ 224 w 853"/>
                      <a:gd name="T11" fmla="*/ 40 h 281"/>
                      <a:gd name="T12" fmla="*/ 277 w 853"/>
                      <a:gd name="T13" fmla="*/ 53 h 281"/>
                      <a:gd name="T14" fmla="*/ 319 w 853"/>
                      <a:gd name="T15" fmla="*/ 62 h 281"/>
                      <a:gd name="T16" fmla="*/ 353 w 853"/>
                      <a:gd name="T17" fmla="*/ 69 h 281"/>
                      <a:gd name="T18" fmla="*/ 391 w 853"/>
                      <a:gd name="T19" fmla="*/ 82 h 281"/>
                      <a:gd name="T20" fmla="*/ 442 w 853"/>
                      <a:gd name="T21" fmla="*/ 97 h 281"/>
                      <a:gd name="T22" fmla="*/ 493 w 853"/>
                      <a:gd name="T23" fmla="*/ 112 h 281"/>
                      <a:gd name="T24" fmla="*/ 540 w 853"/>
                      <a:gd name="T25" fmla="*/ 127 h 281"/>
                      <a:gd name="T26" fmla="*/ 603 w 853"/>
                      <a:gd name="T27" fmla="*/ 149 h 281"/>
                      <a:gd name="T28" fmla="*/ 652 w 853"/>
                      <a:gd name="T29" fmla="*/ 167 h 281"/>
                      <a:gd name="T30" fmla="*/ 707 w 853"/>
                      <a:gd name="T31" fmla="*/ 189 h 281"/>
                      <a:gd name="T32" fmla="*/ 760 w 853"/>
                      <a:gd name="T33" fmla="*/ 210 h 281"/>
                      <a:gd name="T34" fmla="*/ 804 w 853"/>
                      <a:gd name="T35" fmla="*/ 229 h 281"/>
                      <a:gd name="T36" fmla="*/ 829 w 853"/>
                      <a:gd name="T37" fmla="*/ 243 h 281"/>
                      <a:gd name="T38" fmla="*/ 852 w 853"/>
                      <a:gd name="T39" fmla="*/ 249 h 281"/>
                      <a:gd name="T40" fmla="*/ 838 w 853"/>
                      <a:gd name="T41" fmla="*/ 267 h 281"/>
                      <a:gd name="T42" fmla="*/ 822 w 853"/>
                      <a:gd name="T43" fmla="*/ 280 h 281"/>
                      <a:gd name="T44" fmla="*/ 777 w 853"/>
                      <a:gd name="T45" fmla="*/ 257 h 281"/>
                      <a:gd name="T46" fmla="*/ 722 w 853"/>
                      <a:gd name="T47" fmla="*/ 232 h 281"/>
                      <a:gd name="T48" fmla="*/ 643 w 853"/>
                      <a:gd name="T49" fmla="*/ 198 h 281"/>
                      <a:gd name="T50" fmla="*/ 566 w 853"/>
                      <a:gd name="T51" fmla="*/ 172 h 281"/>
                      <a:gd name="T52" fmla="*/ 487 w 853"/>
                      <a:gd name="T53" fmla="*/ 148 h 281"/>
                      <a:gd name="T54" fmla="*/ 421 w 853"/>
                      <a:gd name="T55" fmla="*/ 127 h 281"/>
                      <a:gd name="T56" fmla="*/ 363 w 853"/>
                      <a:gd name="T57" fmla="*/ 108 h 281"/>
                      <a:gd name="T58" fmla="*/ 303 w 853"/>
                      <a:gd name="T59" fmla="*/ 89 h 281"/>
                      <a:gd name="T60" fmla="*/ 238 w 853"/>
                      <a:gd name="T61" fmla="*/ 75 h 281"/>
                      <a:gd name="T62" fmla="*/ 180 w 853"/>
                      <a:gd name="T63" fmla="*/ 63 h 281"/>
                      <a:gd name="T64" fmla="*/ 127 w 853"/>
                      <a:gd name="T65" fmla="*/ 50 h 281"/>
                      <a:gd name="T66" fmla="*/ 66 w 853"/>
                      <a:gd name="T67" fmla="*/ 36 h 281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w 853"/>
                      <a:gd name="T103" fmla="*/ 0 h 281"/>
                      <a:gd name="T104" fmla="*/ 853 w 853"/>
                      <a:gd name="T105" fmla="*/ 281 h 281"/>
                    </a:gdLst>
                    <a:ahLst/>
                    <a:cxnLst>
                      <a:cxn ang="T68">
                        <a:pos x="T0" y="T1"/>
                      </a:cxn>
                      <a:cxn ang="T69">
                        <a:pos x="T2" y="T3"/>
                      </a:cxn>
                      <a:cxn ang="T70">
                        <a:pos x="T4" y="T5"/>
                      </a:cxn>
                      <a:cxn ang="T71">
                        <a:pos x="T6" y="T7"/>
                      </a:cxn>
                      <a:cxn ang="T72">
                        <a:pos x="T8" y="T9"/>
                      </a:cxn>
                      <a:cxn ang="T73">
                        <a:pos x="T10" y="T11"/>
                      </a:cxn>
                      <a:cxn ang="T74">
                        <a:pos x="T12" y="T13"/>
                      </a:cxn>
                      <a:cxn ang="T75">
                        <a:pos x="T14" y="T15"/>
                      </a:cxn>
                      <a:cxn ang="T76">
                        <a:pos x="T16" y="T17"/>
                      </a:cxn>
                      <a:cxn ang="T77">
                        <a:pos x="T18" y="T19"/>
                      </a:cxn>
                      <a:cxn ang="T78">
                        <a:pos x="T20" y="T21"/>
                      </a:cxn>
                      <a:cxn ang="T79">
                        <a:pos x="T22" y="T23"/>
                      </a:cxn>
                      <a:cxn ang="T80">
                        <a:pos x="T24" y="T25"/>
                      </a:cxn>
                      <a:cxn ang="T81">
                        <a:pos x="T26" y="T27"/>
                      </a:cxn>
                      <a:cxn ang="T82">
                        <a:pos x="T28" y="T29"/>
                      </a:cxn>
                      <a:cxn ang="T83">
                        <a:pos x="T30" y="T31"/>
                      </a:cxn>
                      <a:cxn ang="T84">
                        <a:pos x="T32" y="T33"/>
                      </a:cxn>
                      <a:cxn ang="T85">
                        <a:pos x="T34" y="T35"/>
                      </a:cxn>
                      <a:cxn ang="T86">
                        <a:pos x="T36" y="T37"/>
                      </a:cxn>
                      <a:cxn ang="T87">
                        <a:pos x="T38" y="T39"/>
                      </a:cxn>
                      <a:cxn ang="T88">
                        <a:pos x="T40" y="T41"/>
                      </a:cxn>
                      <a:cxn ang="T89">
                        <a:pos x="T42" y="T43"/>
                      </a:cxn>
                      <a:cxn ang="T90">
                        <a:pos x="T44" y="T45"/>
                      </a:cxn>
                      <a:cxn ang="T91">
                        <a:pos x="T46" y="T47"/>
                      </a:cxn>
                      <a:cxn ang="T92">
                        <a:pos x="T48" y="T49"/>
                      </a:cxn>
                      <a:cxn ang="T93">
                        <a:pos x="T50" y="T51"/>
                      </a:cxn>
                      <a:cxn ang="T94">
                        <a:pos x="T52" y="T53"/>
                      </a:cxn>
                      <a:cxn ang="T95">
                        <a:pos x="T54" y="T55"/>
                      </a:cxn>
                      <a:cxn ang="T96">
                        <a:pos x="T56" y="T57"/>
                      </a:cxn>
                      <a:cxn ang="T97">
                        <a:pos x="T58" y="T59"/>
                      </a:cxn>
                      <a:cxn ang="T98">
                        <a:pos x="T60" y="T61"/>
                      </a:cxn>
                      <a:cxn ang="T99">
                        <a:pos x="T62" y="T63"/>
                      </a:cxn>
                      <a:cxn ang="T100">
                        <a:pos x="T64" y="T65"/>
                      </a:cxn>
                      <a:cxn ang="T101">
                        <a:pos x="T66" y="T67"/>
                      </a:cxn>
                    </a:cxnLst>
                    <a:rect l="T102" t="T103" r="T104" b="T105"/>
                    <a:pathLst>
                      <a:path w="853" h="281">
                        <a:moveTo>
                          <a:pt x="33" y="30"/>
                        </a:moveTo>
                        <a:lnTo>
                          <a:pt x="0" y="26"/>
                        </a:lnTo>
                        <a:lnTo>
                          <a:pt x="33" y="0"/>
                        </a:lnTo>
                        <a:lnTo>
                          <a:pt x="54" y="6"/>
                        </a:lnTo>
                        <a:lnTo>
                          <a:pt x="73" y="10"/>
                        </a:lnTo>
                        <a:lnTo>
                          <a:pt x="95" y="14"/>
                        </a:lnTo>
                        <a:lnTo>
                          <a:pt x="113" y="17"/>
                        </a:lnTo>
                        <a:lnTo>
                          <a:pt x="133" y="20"/>
                        </a:lnTo>
                        <a:lnTo>
                          <a:pt x="155" y="23"/>
                        </a:lnTo>
                        <a:lnTo>
                          <a:pt x="177" y="29"/>
                        </a:lnTo>
                        <a:lnTo>
                          <a:pt x="201" y="35"/>
                        </a:lnTo>
                        <a:lnTo>
                          <a:pt x="224" y="40"/>
                        </a:lnTo>
                        <a:lnTo>
                          <a:pt x="249" y="47"/>
                        </a:lnTo>
                        <a:lnTo>
                          <a:pt x="277" y="53"/>
                        </a:lnTo>
                        <a:lnTo>
                          <a:pt x="296" y="57"/>
                        </a:lnTo>
                        <a:lnTo>
                          <a:pt x="319" y="62"/>
                        </a:lnTo>
                        <a:lnTo>
                          <a:pt x="335" y="65"/>
                        </a:lnTo>
                        <a:lnTo>
                          <a:pt x="353" y="69"/>
                        </a:lnTo>
                        <a:lnTo>
                          <a:pt x="373" y="75"/>
                        </a:lnTo>
                        <a:lnTo>
                          <a:pt x="391" y="82"/>
                        </a:lnTo>
                        <a:lnTo>
                          <a:pt x="413" y="89"/>
                        </a:lnTo>
                        <a:lnTo>
                          <a:pt x="442" y="97"/>
                        </a:lnTo>
                        <a:lnTo>
                          <a:pt x="467" y="105"/>
                        </a:lnTo>
                        <a:lnTo>
                          <a:pt x="493" y="112"/>
                        </a:lnTo>
                        <a:lnTo>
                          <a:pt x="518" y="119"/>
                        </a:lnTo>
                        <a:lnTo>
                          <a:pt x="540" y="127"/>
                        </a:lnTo>
                        <a:lnTo>
                          <a:pt x="576" y="139"/>
                        </a:lnTo>
                        <a:lnTo>
                          <a:pt x="603" y="149"/>
                        </a:lnTo>
                        <a:lnTo>
                          <a:pt x="632" y="160"/>
                        </a:lnTo>
                        <a:lnTo>
                          <a:pt x="652" y="167"/>
                        </a:lnTo>
                        <a:lnTo>
                          <a:pt x="677" y="177"/>
                        </a:lnTo>
                        <a:lnTo>
                          <a:pt x="707" y="189"/>
                        </a:lnTo>
                        <a:lnTo>
                          <a:pt x="731" y="200"/>
                        </a:lnTo>
                        <a:lnTo>
                          <a:pt x="760" y="210"/>
                        </a:lnTo>
                        <a:lnTo>
                          <a:pt x="788" y="221"/>
                        </a:lnTo>
                        <a:lnTo>
                          <a:pt x="804" y="229"/>
                        </a:lnTo>
                        <a:lnTo>
                          <a:pt x="820" y="237"/>
                        </a:lnTo>
                        <a:lnTo>
                          <a:pt x="829" y="243"/>
                        </a:lnTo>
                        <a:lnTo>
                          <a:pt x="842" y="247"/>
                        </a:lnTo>
                        <a:lnTo>
                          <a:pt x="852" y="249"/>
                        </a:lnTo>
                        <a:lnTo>
                          <a:pt x="846" y="261"/>
                        </a:lnTo>
                        <a:lnTo>
                          <a:pt x="838" y="267"/>
                        </a:lnTo>
                        <a:lnTo>
                          <a:pt x="830" y="274"/>
                        </a:lnTo>
                        <a:lnTo>
                          <a:pt x="822" y="280"/>
                        </a:lnTo>
                        <a:lnTo>
                          <a:pt x="801" y="269"/>
                        </a:lnTo>
                        <a:lnTo>
                          <a:pt x="777" y="257"/>
                        </a:lnTo>
                        <a:lnTo>
                          <a:pt x="752" y="246"/>
                        </a:lnTo>
                        <a:lnTo>
                          <a:pt x="722" y="232"/>
                        </a:lnTo>
                        <a:lnTo>
                          <a:pt x="685" y="215"/>
                        </a:lnTo>
                        <a:lnTo>
                          <a:pt x="643" y="198"/>
                        </a:lnTo>
                        <a:lnTo>
                          <a:pt x="604" y="186"/>
                        </a:lnTo>
                        <a:lnTo>
                          <a:pt x="566" y="172"/>
                        </a:lnTo>
                        <a:lnTo>
                          <a:pt x="524" y="159"/>
                        </a:lnTo>
                        <a:lnTo>
                          <a:pt x="487" y="148"/>
                        </a:lnTo>
                        <a:lnTo>
                          <a:pt x="452" y="137"/>
                        </a:lnTo>
                        <a:lnTo>
                          <a:pt x="421" y="127"/>
                        </a:lnTo>
                        <a:lnTo>
                          <a:pt x="391" y="117"/>
                        </a:lnTo>
                        <a:lnTo>
                          <a:pt x="363" y="108"/>
                        </a:lnTo>
                        <a:lnTo>
                          <a:pt x="335" y="99"/>
                        </a:lnTo>
                        <a:lnTo>
                          <a:pt x="303" y="89"/>
                        </a:lnTo>
                        <a:lnTo>
                          <a:pt x="268" y="80"/>
                        </a:lnTo>
                        <a:lnTo>
                          <a:pt x="238" y="75"/>
                        </a:lnTo>
                        <a:lnTo>
                          <a:pt x="206" y="68"/>
                        </a:lnTo>
                        <a:lnTo>
                          <a:pt x="180" y="63"/>
                        </a:lnTo>
                        <a:lnTo>
                          <a:pt x="155" y="57"/>
                        </a:lnTo>
                        <a:lnTo>
                          <a:pt x="127" y="50"/>
                        </a:lnTo>
                        <a:lnTo>
                          <a:pt x="98" y="41"/>
                        </a:lnTo>
                        <a:lnTo>
                          <a:pt x="66" y="36"/>
                        </a:lnTo>
                        <a:lnTo>
                          <a:pt x="33" y="30"/>
                        </a:lnTo>
                      </a:path>
                    </a:pathLst>
                  </a:custGeom>
                  <a:solidFill>
                    <a:srgbClr val="CC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cap="rnd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AU"/>
                  </a:p>
                </p:txBody>
              </p:sp>
            </p:grpSp>
            <p:sp>
              <p:nvSpPr>
                <p:cNvPr id="17" name="Freeform 409">
                  <a:extLst>
                    <a:ext uri="{FF2B5EF4-FFF2-40B4-BE49-F238E27FC236}">
                      <a16:creationId xmlns:a16="http://schemas.microsoft.com/office/drawing/2014/main" id="{67552DD0-3196-42A3-A72B-F6FD350142E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38" y="3148"/>
                  <a:ext cx="763" cy="223"/>
                </a:xfrm>
                <a:custGeom>
                  <a:avLst/>
                  <a:gdLst>
                    <a:gd name="T0" fmla="*/ 0 w 763"/>
                    <a:gd name="T1" fmla="*/ 0 h 223"/>
                    <a:gd name="T2" fmla="*/ 25 w 763"/>
                    <a:gd name="T3" fmla="*/ 4 h 223"/>
                    <a:gd name="T4" fmla="*/ 51 w 763"/>
                    <a:gd name="T5" fmla="*/ 6 h 223"/>
                    <a:gd name="T6" fmla="*/ 76 w 763"/>
                    <a:gd name="T7" fmla="*/ 10 h 223"/>
                    <a:gd name="T8" fmla="*/ 104 w 763"/>
                    <a:gd name="T9" fmla="*/ 15 h 223"/>
                    <a:gd name="T10" fmla="*/ 130 w 763"/>
                    <a:gd name="T11" fmla="*/ 21 h 223"/>
                    <a:gd name="T12" fmla="*/ 156 w 763"/>
                    <a:gd name="T13" fmla="*/ 27 h 223"/>
                    <a:gd name="T14" fmla="*/ 188 w 763"/>
                    <a:gd name="T15" fmla="*/ 34 h 223"/>
                    <a:gd name="T16" fmla="*/ 227 w 763"/>
                    <a:gd name="T17" fmla="*/ 46 h 223"/>
                    <a:gd name="T18" fmla="*/ 266 w 763"/>
                    <a:gd name="T19" fmla="*/ 56 h 223"/>
                    <a:gd name="T20" fmla="*/ 293 w 763"/>
                    <a:gd name="T21" fmla="*/ 63 h 223"/>
                    <a:gd name="T22" fmla="*/ 327 w 763"/>
                    <a:gd name="T23" fmla="*/ 72 h 223"/>
                    <a:gd name="T24" fmla="*/ 360 w 763"/>
                    <a:gd name="T25" fmla="*/ 82 h 223"/>
                    <a:gd name="T26" fmla="*/ 392 w 763"/>
                    <a:gd name="T27" fmla="*/ 92 h 223"/>
                    <a:gd name="T28" fmla="*/ 426 w 763"/>
                    <a:gd name="T29" fmla="*/ 103 h 223"/>
                    <a:gd name="T30" fmla="*/ 460 w 763"/>
                    <a:gd name="T31" fmla="*/ 115 h 223"/>
                    <a:gd name="T32" fmla="*/ 500 w 763"/>
                    <a:gd name="T33" fmla="*/ 129 h 223"/>
                    <a:gd name="T34" fmla="*/ 536 w 763"/>
                    <a:gd name="T35" fmla="*/ 140 h 223"/>
                    <a:gd name="T36" fmla="*/ 577 w 763"/>
                    <a:gd name="T37" fmla="*/ 154 h 223"/>
                    <a:gd name="T38" fmla="*/ 607 w 763"/>
                    <a:gd name="T39" fmla="*/ 164 h 223"/>
                    <a:gd name="T40" fmla="*/ 633 w 763"/>
                    <a:gd name="T41" fmla="*/ 171 h 223"/>
                    <a:gd name="T42" fmla="*/ 665 w 763"/>
                    <a:gd name="T43" fmla="*/ 182 h 223"/>
                    <a:gd name="T44" fmla="*/ 696 w 763"/>
                    <a:gd name="T45" fmla="*/ 196 h 223"/>
                    <a:gd name="T46" fmla="*/ 726 w 763"/>
                    <a:gd name="T47" fmla="*/ 208 h 223"/>
                    <a:gd name="T48" fmla="*/ 762 w 763"/>
                    <a:gd name="T49" fmla="*/ 222 h 223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w 763"/>
                    <a:gd name="T76" fmla="*/ 0 h 223"/>
                    <a:gd name="T77" fmla="*/ 763 w 763"/>
                    <a:gd name="T78" fmla="*/ 223 h 223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T75" t="T76" r="T77" b="T78"/>
                  <a:pathLst>
                    <a:path w="763" h="223">
                      <a:moveTo>
                        <a:pt x="0" y="0"/>
                      </a:moveTo>
                      <a:lnTo>
                        <a:pt x="25" y="4"/>
                      </a:lnTo>
                      <a:lnTo>
                        <a:pt x="51" y="6"/>
                      </a:lnTo>
                      <a:lnTo>
                        <a:pt x="76" y="10"/>
                      </a:lnTo>
                      <a:lnTo>
                        <a:pt x="104" y="15"/>
                      </a:lnTo>
                      <a:lnTo>
                        <a:pt x="130" y="21"/>
                      </a:lnTo>
                      <a:lnTo>
                        <a:pt x="156" y="27"/>
                      </a:lnTo>
                      <a:lnTo>
                        <a:pt x="188" y="34"/>
                      </a:lnTo>
                      <a:lnTo>
                        <a:pt x="227" y="46"/>
                      </a:lnTo>
                      <a:lnTo>
                        <a:pt x="266" y="56"/>
                      </a:lnTo>
                      <a:lnTo>
                        <a:pt x="293" y="63"/>
                      </a:lnTo>
                      <a:lnTo>
                        <a:pt x="327" y="72"/>
                      </a:lnTo>
                      <a:lnTo>
                        <a:pt x="360" y="82"/>
                      </a:lnTo>
                      <a:lnTo>
                        <a:pt x="392" y="92"/>
                      </a:lnTo>
                      <a:lnTo>
                        <a:pt x="426" y="103"/>
                      </a:lnTo>
                      <a:lnTo>
                        <a:pt x="460" y="115"/>
                      </a:lnTo>
                      <a:lnTo>
                        <a:pt x="500" y="129"/>
                      </a:lnTo>
                      <a:lnTo>
                        <a:pt x="536" y="140"/>
                      </a:lnTo>
                      <a:lnTo>
                        <a:pt x="577" y="154"/>
                      </a:lnTo>
                      <a:lnTo>
                        <a:pt x="607" y="164"/>
                      </a:lnTo>
                      <a:lnTo>
                        <a:pt x="633" y="171"/>
                      </a:lnTo>
                      <a:lnTo>
                        <a:pt x="665" y="182"/>
                      </a:lnTo>
                      <a:lnTo>
                        <a:pt x="696" y="196"/>
                      </a:lnTo>
                      <a:lnTo>
                        <a:pt x="726" y="208"/>
                      </a:lnTo>
                      <a:lnTo>
                        <a:pt x="762" y="222"/>
                      </a:lnTo>
                    </a:path>
                  </a:pathLst>
                </a:custGeom>
                <a:solidFill>
                  <a:srgbClr val="CC0000"/>
                </a:solidFill>
                <a:ln w="25400" cap="rnd" cmpd="sng">
                  <a:solidFill>
                    <a:srgbClr val="C0C0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en-AU"/>
                </a:p>
              </p:txBody>
            </p:sp>
          </p:grpSp>
        </p:grpSp>
        <p:grpSp>
          <p:nvGrpSpPr>
            <p:cNvPr id="10" name="Group 410">
              <a:extLst>
                <a:ext uri="{FF2B5EF4-FFF2-40B4-BE49-F238E27FC236}">
                  <a16:creationId xmlns:a16="http://schemas.microsoft.com/office/drawing/2014/main" id="{A8329113-FF98-463C-8DF8-5B456020594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32" y="3086"/>
              <a:ext cx="96" cy="129"/>
              <a:chOff x="832" y="3086"/>
              <a:chExt cx="96" cy="129"/>
            </a:xfrm>
          </p:grpSpPr>
          <p:sp>
            <p:nvSpPr>
              <p:cNvPr id="11" name="Oval 411">
                <a:extLst>
                  <a:ext uri="{FF2B5EF4-FFF2-40B4-BE49-F238E27FC236}">
                    <a16:creationId xmlns:a16="http://schemas.microsoft.com/office/drawing/2014/main" id="{E28F49C3-0CE0-450D-8917-073015C480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4140000">
                <a:off x="815" y="3103"/>
                <a:ext cx="129" cy="96"/>
              </a:xfrm>
              <a:prstGeom prst="ellipse">
                <a:avLst/>
              </a:prstGeom>
              <a:solidFill>
                <a:srgbClr val="CC0000"/>
              </a:solidFill>
              <a:ln w="12700">
                <a:solidFill>
                  <a:srgbClr val="00002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12" name="Oval 412">
                <a:extLst>
                  <a:ext uri="{FF2B5EF4-FFF2-40B4-BE49-F238E27FC236}">
                    <a16:creationId xmlns:a16="http://schemas.microsoft.com/office/drawing/2014/main" id="{896AC093-506C-4634-83B0-335E52DA8B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4140000">
                <a:off x="831" y="3113"/>
                <a:ext cx="99" cy="74"/>
              </a:xfrm>
              <a:prstGeom prst="ellipse">
                <a:avLst/>
              </a:prstGeom>
              <a:solidFill>
                <a:srgbClr val="CC0000"/>
              </a:solidFill>
              <a:ln w="12700">
                <a:solidFill>
                  <a:srgbClr val="00002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13" name="Oval 413">
                <a:extLst>
                  <a:ext uri="{FF2B5EF4-FFF2-40B4-BE49-F238E27FC236}">
                    <a16:creationId xmlns:a16="http://schemas.microsoft.com/office/drawing/2014/main" id="{88E76925-A464-4FB8-8BE2-24DB1557E2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4140000">
                <a:off x="836" y="3123"/>
                <a:ext cx="84" cy="58"/>
              </a:xfrm>
              <a:prstGeom prst="ellipse">
                <a:avLst/>
              </a:prstGeom>
              <a:solidFill>
                <a:srgbClr val="CC0000"/>
              </a:solidFill>
              <a:ln w="12700">
                <a:solidFill>
                  <a:srgbClr val="00002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endParaRPr lang="en-US" altLang="en-US"/>
              </a:p>
            </p:txBody>
          </p:sp>
        </p:grp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B59DCD47-6A4F-493F-B2E6-905E98814A43}"/>
              </a:ext>
            </a:extLst>
          </p:cNvPr>
          <p:cNvSpPr txBox="1"/>
          <p:nvPr/>
        </p:nvSpPr>
        <p:spPr>
          <a:xfrm>
            <a:off x="9857890" y="1245926"/>
            <a:ext cx="202065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Acute kidney injury</a:t>
            </a:r>
          </a:p>
          <a:p>
            <a:r>
              <a:rPr lang="en-US" sz="1200" dirty="0"/>
              <a:t>↓Renal medullary perfusion</a:t>
            </a:r>
          </a:p>
          <a:p>
            <a:r>
              <a:rPr lang="en-US" sz="1200" dirty="0"/>
              <a:t>↓Renal medullary PO</a:t>
            </a:r>
            <a:r>
              <a:rPr lang="en-US" sz="1200" baseline="-25000" dirty="0"/>
              <a:t>2</a:t>
            </a:r>
          </a:p>
          <a:p>
            <a:r>
              <a:rPr lang="en-US" sz="1200" dirty="0"/>
              <a:t>↓ Urine flow</a:t>
            </a:r>
          </a:p>
          <a:p>
            <a:r>
              <a:rPr lang="en-US" sz="1200" dirty="0"/>
              <a:t>↓ Glomerular filtration rate</a:t>
            </a:r>
          </a:p>
          <a:p>
            <a:r>
              <a:rPr lang="en-US" sz="1200" dirty="0"/>
              <a:t>↑Renal blood flow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3ADB977-18DA-4FB9-BCD9-616F72312326}"/>
              </a:ext>
            </a:extLst>
          </p:cNvPr>
          <p:cNvSpPr txBox="1"/>
          <p:nvPr/>
        </p:nvSpPr>
        <p:spPr>
          <a:xfrm>
            <a:off x="6252047" y="1458956"/>
            <a:ext cx="12806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Tachycardia</a:t>
            </a:r>
          </a:p>
          <a:p>
            <a:r>
              <a:rPr lang="en-US" sz="1200" dirty="0"/>
              <a:t>↑ Cardiac output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F6E04F0-5A45-43B5-B509-3FE3DE9D25EB}"/>
              </a:ext>
            </a:extLst>
          </p:cNvPr>
          <p:cNvSpPr txBox="1"/>
          <p:nvPr/>
        </p:nvSpPr>
        <p:spPr>
          <a:xfrm>
            <a:off x="4005879" y="1250535"/>
            <a:ext cx="176187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200" dirty="0"/>
              <a:t>Acute respiratory distress syndrome</a:t>
            </a:r>
          </a:p>
          <a:p>
            <a:r>
              <a:rPr lang="en-AU" sz="1200" dirty="0" err="1"/>
              <a:t>Tachypnea</a:t>
            </a:r>
            <a:endParaRPr lang="en-AU" sz="1200" dirty="0"/>
          </a:p>
          <a:p>
            <a:r>
              <a:rPr lang="en-US" sz="1200" dirty="0"/>
              <a:t>↓ A</a:t>
            </a:r>
            <a:r>
              <a:rPr lang="en-AU" sz="1200" dirty="0" err="1"/>
              <a:t>rterial</a:t>
            </a:r>
            <a:r>
              <a:rPr lang="en-AU" sz="1200" dirty="0"/>
              <a:t> PO</a:t>
            </a:r>
            <a:r>
              <a:rPr lang="en-AU" sz="1200" baseline="-25000" dirty="0"/>
              <a:t>2</a:t>
            </a:r>
          </a:p>
          <a:p>
            <a:r>
              <a:rPr lang="en-US" sz="1200" dirty="0"/>
              <a:t>↑ </a:t>
            </a:r>
            <a:r>
              <a:rPr lang="en-AU" sz="1200" dirty="0"/>
              <a:t>Arterial CO</a:t>
            </a:r>
            <a:r>
              <a:rPr lang="en-AU" sz="1200" baseline="-25000" dirty="0"/>
              <a:t>2</a:t>
            </a:r>
            <a:endParaRPr lang="en-US" sz="1200" baseline="-2500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58C0721-A7D9-4A78-913B-8715C3D0EEB8}"/>
              </a:ext>
            </a:extLst>
          </p:cNvPr>
          <p:cNvSpPr txBox="1"/>
          <p:nvPr/>
        </p:nvSpPr>
        <p:spPr>
          <a:xfrm>
            <a:off x="1845834" y="1448657"/>
            <a:ext cx="16332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Delirium and confusion</a:t>
            </a:r>
          </a:p>
          <a:p>
            <a:r>
              <a:rPr lang="en-US" sz="1200" dirty="0"/>
              <a:t>↑ body temperature</a:t>
            </a:r>
          </a:p>
          <a:p>
            <a:r>
              <a:rPr lang="en-US" sz="1200" dirty="0"/>
              <a:t>↑ sympathetic outflow</a:t>
            </a:r>
            <a:endParaRPr lang="en-AU" sz="12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3EAE34D-50D4-4DD6-855C-E80703DC9EBF}"/>
              </a:ext>
            </a:extLst>
          </p:cNvPr>
          <p:cNvSpPr txBox="1"/>
          <p:nvPr/>
        </p:nvSpPr>
        <p:spPr>
          <a:xfrm>
            <a:off x="3702850" y="479866"/>
            <a:ext cx="24450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Release of inflammatory mediators</a:t>
            </a:r>
          </a:p>
          <a:p>
            <a:pPr algn="ctr"/>
            <a:r>
              <a:rPr lang="en-US" sz="1200" dirty="0"/>
              <a:t>Cytokine storm</a:t>
            </a:r>
            <a:endParaRPr lang="en-AU" sz="12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E65C6F0-1F02-4177-933E-C8CAA6E8C574}"/>
              </a:ext>
            </a:extLst>
          </p:cNvPr>
          <p:cNvSpPr txBox="1"/>
          <p:nvPr/>
        </p:nvSpPr>
        <p:spPr>
          <a:xfrm>
            <a:off x="1389367" y="479866"/>
            <a:ext cx="21888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/>
              <a:t>Oxidative stress</a:t>
            </a:r>
          </a:p>
          <a:p>
            <a:pPr algn="ctr"/>
            <a:r>
              <a:rPr lang="en-US" sz="1200" dirty="0"/>
              <a:t>↑ superoxide and </a:t>
            </a:r>
            <a:r>
              <a:rPr lang="en-US" sz="1200" dirty="0" err="1"/>
              <a:t>peroxynitrate</a:t>
            </a:r>
            <a:endParaRPr lang="en-AU" sz="1200" baseline="300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186625D-59C0-4A71-A8EB-539B8040E756}"/>
              </a:ext>
            </a:extLst>
          </p:cNvPr>
          <p:cNvSpPr txBox="1"/>
          <p:nvPr/>
        </p:nvSpPr>
        <p:spPr>
          <a:xfrm>
            <a:off x="9437543" y="479866"/>
            <a:ext cx="22903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/>
              <a:t>Mitochondrial dysfunction</a:t>
            </a:r>
            <a:endParaRPr lang="en-US" sz="1200" dirty="0"/>
          </a:p>
          <a:p>
            <a:pPr algn="ctr"/>
            <a:r>
              <a:rPr lang="en-US" sz="1200" dirty="0"/>
              <a:t>Organ dysfunction and apoptosis</a:t>
            </a:r>
            <a:endParaRPr lang="en-AU" sz="120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C36206B-7C84-49C3-8827-E6A52D805840}"/>
              </a:ext>
            </a:extLst>
          </p:cNvPr>
          <p:cNvSpPr txBox="1"/>
          <p:nvPr/>
        </p:nvSpPr>
        <p:spPr>
          <a:xfrm>
            <a:off x="8021795" y="4563710"/>
            <a:ext cx="15381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8913"/>
                </a:solidFill>
              </a:rPr>
              <a:t>↑ Synthesis of </a:t>
            </a:r>
            <a:br>
              <a:rPr lang="en-US" sz="1200" dirty="0">
                <a:solidFill>
                  <a:srgbClr val="FF8913"/>
                </a:solidFill>
              </a:rPr>
            </a:br>
            <a:r>
              <a:rPr lang="en-US" sz="1200" dirty="0">
                <a:solidFill>
                  <a:srgbClr val="FF8913"/>
                </a:solidFill>
              </a:rPr>
              <a:t>     vasopressors</a:t>
            </a:r>
          </a:p>
          <a:p>
            <a:r>
              <a:rPr lang="en-US" sz="1200" dirty="0">
                <a:solidFill>
                  <a:srgbClr val="FF8913"/>
                </a:solidFill>
              </a:rPr>
              <a:t>↑ Vascular reactivity</a:t>
            </a:r>
          </a:p>
          <a:p>
            <a:r>
              <a:rPr lang="en-US" sz="1200" dirty="0">
                <a:solidFill>
                  <a:srgbClr val="FF8913"/>
                </a:solidFill>
              </a:rPr>
              <a:t>Improved endothelial function</a:t>
            </a:r>
            <a:endParaRPr lang="en-AU" sz="1200" dirty="0">
              <a:solidFill>
                <a:srgbClr val="FF8913"/>
              </a:solidFill>
            </a:endParaRPr>
          </a:p>
          <a:p>
            <a:endParaRPr lang="en-AU" sz="1200" dirty="0">
              <a:solidFill>
                <a:srgbClr val="FF8913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910A20C-4D69-4093-856E-5EB3945BA722}"/>
              </a:ext>
            </a:extLst>
          </p:cNvPr>
          <p:cNvSpPr txBox="1"/>
          <p:nvPr/>
        </p:nvSpPr>
        <p:spPr>
          <a:xfrm>
            <a:off x="101542" y="481550"/>
            <a:ext cx="12660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EFFECTS OF SEPSIS</a:t>
            </a:r>
            <a:endParaRPr lang="en-AU" sz="1600" b="1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37FA67D-FB38-4AC5-8CBE-B643B9C3B765}"/>
              </a:ext>
            </a:extLst>
          </p:cNvPr>
          <p:cNvSpPr txBox="1"/>
          <p:nvPr/>
        </p:nvSpPr>
        <p:spPr>
          <a:xfrm>
            <a:off x="83428" y="3458875"/>
            <a:ext cx="14698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FF8913"/>
                </a:solidFill>
              </a:rPr>
              <a:t>ORGAN  EFFECTS OF VITAMIN C</a:t>
            </a:r>
            <a:endParaRPr lang="en-AU" sz="1600" b="1" dirty="0">
              <a:solidFill>
                <a:srgbClr val="FF8913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7EAFC1D-6F8D-4FB7-A295-4C8AD9462BCE}"/>
              </a:ext>
            </a:extLst>
          </p:cNvPr>
          <p:cNvSpPr txBox="1"/>
          <p:nvPr/>
        </p:nvSpPr>
        <p:spPr>
          <a:xfrm>
            <a:off x="9831961" y="4563710"/>
            <a:ext cx="202065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8913"/>
                </a:solidFill>
              </a:rPr>
              <a:t>↑ Renal medullary </a:t>
            </a:r>
            <a:r>
              <a:rPr lang="en-US" sz="1200" dirty="0" err="1">
                <a:solidFill>
                  <a:srgbClr val="FF8913"/>
                </a:solidFill>
              </a:rPr>
              <a:t>eNOS</a:t>
            </a:r>
            <a:r>
              <a:rPr lang="en-US" sz="1200" dirty="0">
                <a:solidFill>
                  <a:srgbClr val="FF8913"/>
                </a:solidFill>
              </a:rPr>
              <a:t> </a:t>
            </a:r>
            <a:br>
              <a:rPr lang="en-US" sz="1200" dirty="0">
                <a:solidFill>
                  <a:srgbClr val="FF8913"/>
                </a:solidFill>
              </a:rPr>
            </a:br>
            <a:r>
              <a:rPr lang="en-US" sz="1200" dirty="0">
                <a:solidFill>
                  <a:srgbClr val="FF8913"/>
                </a:solidFill>
              </a:rPr>
              <a:t>     and NO</a:t>
            </a:r>
          </a:p>
          <a:p>
            <a:r>
              <a:rPr lang="en-US" sz="1200" dirty="0">
                <a:solidFill>
                  <a:srgbClr val="FF8913"/>
                </a:solidFill>
              </a:rPr>
              <a:t>↓ Oxidative stress</a:t>
            </a:r>
          </a:p>
          <a:p>
            <a:r>
              <a:rPr lang="en-US" sz="1200" dirty="0">
                <a:solidFill>
                  <a:srgbClr val="FF8913"/>
                </a:solidFill>
              </a:rPr>
              <a:t>↓ Inflammation</a:t>
            </a:r>
          </a:p>
          <a:p>
            <a:r>
              <a:rPr lang="en-US" sz="1200" dirty="0">
                <a:solidFill>
                  <a:srgbClr val="FF8913"/>
                </a:solidFill>
              </a:rPr>
              <a:t>Improved endothelial function</a:t>
            </a:r>
            <a:endParaRPr lang="en-AU" sz="1200" dirty="0">
              <a:solidFill>
                <a:srgbClr val="FF8913"/>
              </a:solidFill>
            </a:endParaRPr>
          </a:p>
          <a:p>
            <a:endParaRPr lang="en-US" sz="1200" dirty="0">
              <a:solidFill>
                <a:srgbClr val="FF8913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A46418A-3810-47C5-9355-76F8115B99E4}"/>
              </a:ext>
            </a:extLst>
          </p:cNvPr>
          <p:cNvSpPr txBox="1"/>
          <p:nvPr/>
        </p:nvSpPr>
        <p:spPr>
          <a:xfrm>
            <a:off x="1814022" y="3393578"/>
            <a:ext cx="172582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8913"/>
                </a:solidFill>
              </a:rPr>
              <a:t>Increased alertness, responsiveness and mobility </a:t>
            </a:r>
          </a:p>
          <a:p>
            <a:r>
              <a:rPr lang="en-US" sz="1200" dirty="0">
                <a:solidFill>
                  <a:srgbClr val="FF8913"/>
                </a:solidFill>
              </a:rPr>
              <a:t>↓  Body temperature</a:t>
            </a:r>
          </a:p>
          <a:p>
            <a:r>
              <a:rPr lang="en-US" sz="1200" dirty="0">
                <a:solidFill>
                  <a:srgbClr val="FF8913"/>
                </a:solidFill>
              </a:rPr>
              <a:t>↓ Sympathetic outflow</a:t>
            </a:r>
            <a:endParaRPr lang="en-AU" sz="1200" dirty="0">
              <a:solidFill>
                <a:srgbClr val="FF8913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899BCEE-3CDE-4B37-96D2-94C1FC93B472}"/>
              </a:ext>
            </a:extLst>
          </p:cNvPr>
          <p:cNvSpPr txBox="1"/>
          <p:nvPr/>
        </p:nvSpPr>
        <p:spPr>
          <a:xfrm>
            <a:off x="7971734" y="3303957"/>
            <a:ext cx="142281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8913"/>
                </a:solidFill>
              </a:rPr>
              <a:t>↑ Arterial pressure </a:t>
            </a:r>
          </a:p>
          <a:p>
            <a:r>
              <a:rPr lang="en-US" sz="1200" dirty="0">
                <a:solidFill>
                  <a:srgbClr val="FF8913"/>
                </a:solidFill>
              </a:rPr>
              <a:t>↓  Vasopressor </a:t>
            </a:r>
            <a:br>
              <a:rPr lang="en-US" sz="1200" dirty="0">
                <a:solidFill>
                  <a:srgbClr val="FF8913"/>
                </a:solidFill>
              </a:rPr>
            </a:br>
            <a:r>
              <a:rPr lang="en-US" sz="1200" dirty="0">
                <a:solidFill>
                  <a:srgbClr val="FF8913"/>
                </a:solidFill>
              </a:rPr>
              <a:t>      requirements</a:t>
            </a:r>
          </a:p>
          <a:p>
            <a:r>
              <a:rPr lang="en-US" sz="1200" dirty="0">
                <a:solidFill>
                  <a:srgbClr val="FF8913"/>
                </a:solidFill>
              </a:rPr>
              <a:t> ↓ Coagulation</a:t>
            </a:r>
          </a:p>
          <a:p>
            <a:r>
              <a:rPr lang="en-US" sz="1200" dirty="0">
                <a:solidFill>
                  <a:srgbClr val="FF8913"/>
                </a:solidFill>
              </a:rPr>
              <a:t>↑ Capillary flow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3868E80-9AC5-475D-8B4B-1E36EF5E88A7}"/>
              </a:ext>
            </a:extLst>
          </p:cNvPr>
          <p:cNvSpPr txBox="1"/>
          <p:nvPr/>
        </p:nvSpPr>
        <p:spPr>
          <a:xfrm>
            <a:off x="101542" y="4708702"/>
            <a:ext cx="16417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FF8913"/>
                </a:solidFill>
              </a:rPr>
              <a:t>POSSIBLE MECHANISMS OF VITAMIN C</a:t>
            </a:r>
            <a:endParaRPr lang="en-AU" sz="1600" b="1" dirty="0">
              <a:solidFill>
                <a:srgbClr val="FF8913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F3B4113-994F-438C-8611-A12E8636821D}"/>
              </a:ext>
            </a:extLst>
          </p:cNvPr>
          <p:cNvSpPr txBox="1"/>
          <p:nvPr/>
        </p:nvSpPr>
        <p:spPr>
          <a:xfrm>
            <a:off x="1786210" y="4563710"/>
            <a:ext cx="198282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8913"/>
                </a:solidFill>
              </a:rPr>
              <a:t>↓ Oxidative stress</a:t>
            </a:r>
          </a:p>
          <a:p>
            <a:r>
              <a:rPr lang="en-US" sz="1200" dirty="0">
                <a:solidFill>
                  <a:srgbClr val="FF8913"/>
                </a:solidFill>
              </a:rPr>
              <a:t>↓ Inflammation</a:t>
            </a:r>
            <a:endParaRPr lang="en-AU" sz="1200" dirty="0">
              <a:solidFill>
                <a:srgbClr val="FF8913"/>
              </a:solidFill>
            </a:endParaRPr>
          </a:p>
          <a:p>
            <a:r>
              <a:rPr lang="en-US" sz="1200" dirty="0">
                <a:solidFill>
                  <a:srgbClr val="FF8913"/>
                </a:solidFill>
              </a:rPr>
              <a:t> Improved endothelial</a:t>
            </a:r>
            <a:br>
              <a:rPr lang="en-US" sz="1200" dirty="0">
                <a:solidFill>
                  <a:srgbClr val="FF8913"/>
                </a:solidFill>
              </a:rPr>
            </a:br>
            <a:r>
              <a:rPr lang="en-US" sz="1200" dirty="0">
                <a:solidFill>
                  <a:srgbClr val="FF8913"/>
                </a:solidFill>
              </a:rPr>
              <a:t> function</a:t>
            </a:r>
          </a:p>
          <a:p>
            <a:r>
              <a:rPr lang="en-US" sz="1200" dirty="0">
                <a:solidFill>
                  <a:srgbClr val="FF8913"/>
                </a:solidFill>
              </a:rPr>
              <a:t>↑  cerebral blood flow</a:t>
            </a:r>
          </a:p>
          <a:p>
            <a:r>
              <a:rPr lang="en-US" sz="1200" dirty="0">
                <a:solidFill>
                  <a:srgbClr val="FF8913"/>
                </a:solidFill>
              </a:rPr>
              <a:t>↑ cerebral PO</a:t>
            </a:r>
            <a:r>
              <a:rPr lang="en-US" sz="1200" baseline="-25000" dirty="0">
                <a:solidFill>
                  <a:srgbClr val="FF8913"/>
                </a:solidFill>
              </a:rPr>
              <a:t>2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8C478EED-666C-4AAD-92DF-B4AC99C3E690}"/>
              </a:ext>
            </a:extLst>
          </p:cNvPr>
          <p:cNvSpPr txBox="1"/>
          <p:nvPr/>
        </p:nvSpPr>
        <p:spPr>
          <a:xfrm>
            <a:off x="9875003" y="3452445"/>
            <a:ext cx="20206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8913"/>
                </a:solidFill>
              </a:rPr>
              <a:t>↑ Renal medullary perfusion </a:t>
            </a:r>
          </a:p>
          <a:p>
            <a:r>
              <a:rPr lang="en-US" sz="1200" dirty="0">
                <a:solidFill>
                  <a:srgbClr val="FF8913"/>
                </a:solidFill>
              </a:rPr>
              <a:t>↑ Renal medullary PO</a:t>
            </a:r>
            <a:r>
              <a:rPr lang="en-US" sz="1200" baseline="-25000" dirty="0">
                <a:solidFill>
                  <a:srgbClr val="FF8913"/>
                </a:solidFill>
              </a:rPr>
              <a:t>2</a:t>
            </a:r>
            <a:endParaRPr lang="en-AU" sz="1200" baseline="-25000" dirty="0">
              <a:solidFill>
                <a:srgbClr val="FF8913"/>
              </a:solidFill>
            </a:endParaRPr>
          </a:p>
          <a:p>
            <a:r>
              <a:rPr lang="en-US" sz="1200" dirty="0">
                <a:solidFill>
                  <a:srgbClr val="FF8913"/>
                </a:solidFill>
              </a:rPr>
              <a:t>↑ Urine flow</a:t>
            </a:r>
          </a:p>
          <a:p>
            <a:r>
              <a:rPr lang="en-US" sz="1200" dirty="0">
                <a:solidFill>
                  <a:srgbClr val="FF8913"/>
                </a:solidFill>
              </a:rPr>
              <a:t>↓ Plasma creatinine</a:t>
            </a:r>
          </a:p>
          <a:p>
            <a:r>
              <a:rPr lang="en-US" sz="1200" dirty="0">
                <a:solidFill>
                  <a:srgbClr val="FF8913"/>
                </a:solidFill>
              </a:rPr>
              <a:t>↑ Glomerular filtration rate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888744D-0149-4FEC-B913-5DF5FF67D436}"/>
              </a:ext>
            </a:extLst>
          </p:cNvPr>
          <p:cNvSpPr txBox="1"/>
          <p:nvPr/>
        </p:nvSpPr>
        <p:spPr>
          <a:xfrm>
            <a:off x="7868234" y="1394500"/>
            <a:ext cx="182151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Peripheral vasodilatation</a:t>
            </a:r>
          </a:p>
          <a:p>
            <a:r>
              <a:rPr lang="en-US" sz="1200" dirty="0" err="1"/>
              <a:t>Vasoplegia</a:t>
            </a:r>
            <a:endParaRPr lang="en-US" sz="1200" dirty="0"/>
          </a:p>
          <a:p>
            <a:r>
              <a:rPr lang="en-US" sz="1200" dirty="0"/>
              <a:t>Capillary leak</a:t>
            </a:r>
          </a:p>
          <a:p>
            <a:r>
              <a:rPr lang="en-US" sz="1200" dirty="0"/>
              <a:t>Coagulation</a:t>
            </a:r>
          </a:p>
          <a:p>
            <a:endParaRPr lang="en-AU" sz="1200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41F0AB2-F865-4E8C-BDB7-55ABBFBDC8A9}"/>
              </a:ext>
            </a:extLst>
          </p:cNvPr>
          <p:cNvSpPr txBox="1"/>
          <p:nvPr/>
        </p:nvSpPr>
        <p:spPr>
          <a:xfrm>
            <a:off x="4005878" y="4563710"/>
            <a:ext cx="19382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8913"/>
                </a:solidFill>
              </a:rPr>
              <a:t>↓ Oxidative stress</a:t>
            </a:r>
          </a:p>
          <a:p>
            <a:r>
              <a:rPr lang="en-US" sz="1200" dirty="0">
                <a:solidFill>
                  <a:srgbClr val="FF8913"/>
                </a:solidFill>
              </a:rPr>
              <a:t>↓ Inflammation</a:t>
            </a:r>
          </a:p>
          <a:p>
            <a:r>
              <a:rPr lang="en-US" sz="1200" dirty="0">
                <a:solidFill>
                  <a:srgbClr val="FF8913"/>
                </a:solidFill>
              </a:rPr>
              <a:t>Improved endothelial function</a:t>
            </a:r>
            <a:endParaRPr lang="en-AU" sz="1200" dirty="0">
              <a:solidFill>
                <a:srgbClr val="FF8913"/>
              </a:solidFill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C03B9A5B-1125-44B7-B1C2-C1B1FD5EACED}"/>
              </a:ext>
            </a:extLst>
          </p:cNvPr>
          <p:cNvSpPr txBox="1"/>
          <p:nvPr/>
        </p:nvSpPr>
        <p:spPr>
          <a:xfrm>
            <a:off x="4057940" y="3606323"/>
            <a:ext cx="18288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8913"/>
                </a:solidFill>
              </a:rPr>
              <a:t>↓Capillary leak </a:t>
            </a:r>
          </a:p>
          <a:p>
            <a:r>
              <a:rPr lang="en-US" sz="1200" dirty="0">
                <a:solidFill>
                  <a:srgbClr val="FF8913"/>
                </a:solidFill>
              </a:rPr>
              <a:t>↑ Arterial PO</a:t>
            </a:r>
            <a:r>
              <a:rPr lang="en-US" sz="1200" baseline="-25000" dirty="0">
                <a:solidFill>
                  <a:srgbClr val="FF8913"/>
                </a:solidFill>
              </a:rPr>
              <a:t>2</a:t>
            </a:r>
          </a:p>
          <a:p>
            <a:r>
              <a:rPr lang="en-US" sz="1200" dirty="0">
                <a:solidFill>
                  <a:srgbClr val="FF8913"/>
                </a:solidFill>
              </a:rPr>
              <a:t>↓ Mechanical ventilation</a:t>
            </a:r>
            <a:endParaRPr lang="en-AU" sz="1200" dirty="0">
              <a:solidFill>
                <a:srgbClr val="FF8913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C1B10E5A-20B7-476D-B806-8A6AE08B3712}"/>
              </a:ext>
            </a:extLst>
          </p:cNvPr>
          <p:cNvSpPr txBox="1"/>
          <p:nvPr/>
        </p:nvSpPr>
        <p:spPr>
          <a:xfrm>
            <a:off x="6239269" y="3670130"/>
            <a:ext cx="12806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8913"/>
                </a:solidFill>
              </a:rPr>
              <a:t>↓ Heart rate</a:t>
            </a:r>
          </a:p>
          <a:p>
            <a:r>
              <a:rPr lang="en-US" sz="1200" dirty="0">
                <a:solidFill>
                  <a:srgbClr val="FF8913"/>
                </a:solidFill>
              </a:rPr>
              <a:t>↓ Cardiac output</a:t>
            </a:r>
            <a:endParaRPr lang="en-AU" sz="1200" dirty="0">
              <a:solidFill>
                <a:srgbClr val="FF8913"/>
              </a:solidFill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8922BBB4-DD51-4B40-8AFF-3B0C172390A0}"/>
              </a:ext>
            </a:extLst>
          </p:cNvPr>
          <p:cNvSpPr txBox="1"/>
          <p:nvPr/>
        </p:nvSpPr>
        <p:spPr>
          <a:xfrm>
            <a:off x="6315817" y="479866"/>
            <a:ext cx="18633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/>
              <a:t>Endothelial dysfunction</a:t>
            </a:r>
          </a:p>
          <a:p>
            <a:pPr algn="ctr"/>
            <a:r>
              <a:rPr lang="en-US" sz="1200" dirty="0"/>
              <a:t>Capillary lead and oedema</a:t>
            </a:r>
            <a:endParaRPr lang="en-AU" sz="1200" dirty="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F7828F8-8A66-44E3-ADF7-B7894635BB21}"/>
              </a:ext>
            </a:extLst>
          </p:cNvPr>
          <p:cNvSpPr txBox="1"/>
          <p:nvPr/>
        </p:nvSpPr>
        <p:spPr>
          <a:xfrm>
            <a:off x="101542" y="1387517"/>
            <a:ext cx="13292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ORGAN RESPONSES TO SEPSIS</a:t>
            </a:r>
            <a:endParaRPr lang="en-AU" sz="1600" b="1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8F7669A4-2032-405A-82A1-FB850A2ADDB0}"/>
              </a:ext>
            </a:extLst>
          </p:cNvPr>
          <p:cNvSpPr txBox="1"/>
          <p:nvPr/>
        </p:nvSpPr>
        <p:spPr>
          <a:xfrm>
            <a:off x="8347133" y="479866"/>
            <a:ext cx="9764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err="1"/>
              <a:t>Vasoplegia</a:t>
            </a:r>
            <a:endParaRPr lang="en-US" sz="1200" b="1" dirty="0"/>
          </a:p>
          <a:p>
            <a:pPr algn="ctr"/>
            <a:r>
              <a:rPr lang="en-US" sz="1200" dirty="0"/>
              <a:t>Hypotension</a:t>
            </a:r>
            <a:endParaRPr lang="en-AU" sz="1200" dirty="0"/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499BA44F-54EE-4E49-950D-0D737F5D566B}"/>
              </a:ext>
            </a:extLst>
          </p:cNvPr>
          <p:cNvSpPr/>
          <p:nvPr/>
        </p:nvSpPr>
        <p:spPr>
          <a:xfrm>
            <a:off x="1367634" y="473752"/>
            <a:ext cx="10503092" cy="544782"/>
          </a:xfrm>
          <a:prstGeom prst="roundRect">
            <a:avLst/>
          </a:prstGeom>
          <a:noFill/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5ABB5B74-7E91-4906-99FC-95E9CD80FD76}"/>
              </a:ext>
            </a:extLst>
          </p:cNvPr>
          <p:cNvSpPr/>
          <p:nvPr/>
        </p:nvSpPr>
        <p:spPr>
          <a:xfrm>
            <a:off x="1685223" y="1243244"/>
            <a:ext cx="1982829" cy="3243464"/>
          </a:xfrm>
          <a:prstGeom prst="roundRect">
            <a:avLst/>
          </a:prstGeom>
          <a:noFill/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7ED36906-CC2E-492E-9354-896C3074986B}"/>
              </a:ext>
            </a:extLst>
          </p:cNvPr>
          <p:cNvSpPr/>
          <p:nvPr/>
        </p:nvSpPr>
        <p:spPr>
          <a:xfrm>
            <a:off x="3963358" y="1229954"/>
            <a:ext cx="1921387" cy="3243464"/>
          </a:xfrm>
          <a:prstGeom prst="roundRect">
            <a:avLst/>
          </a:prstGeom>
          <a:noFill/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EE51F05B-0480-44C7-B74F-5CF1BC940DE1}"/>
              </a:ext>
            </a:extLst>
          </p:cNvPr>
          <p:cNvSpPr/>
          <p:nvPr/>
        </p:nvSpPr>
        <p:spPr>
          <a:xfrm>
            <a:off x="6197906" y="1229953"/>
            <a:ext cx="1388891" cy="3243464"/>
          </a:xfrm>
          <a:prstGeom prst="roundRect">
            <a:avLst/>
          </a:prstGeom>
          <a:noFill/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DDA53F0D-4AE3-48A1-A78D-6BCE5AAF07A2}"/>
              </a:ext>
            </a:extLst>
          </p:cNvPr>
          <p:cNvSpPr/>
          <p:nvPr/>
        </p:nvSpPr>
        <p:spPr>
          <a:xfrm>
            <a:off x="7869298" y="1229953"/>
            <a:ext cx="1679518" cy="3256754"/>
          </a:xfrm>
          <a:prstGeom prst="roundRect">
            <a:avLst/>
          </a:prstGeom>
          <a:noFill/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2" name="Rectangle: Rounded Corners 61">
            <a:extLst>
              <a:ext uri="{FF2B5EF4-FFF2-40B4-BE49-F238E27FC236}">
                <a16:creationId xmlns:a16="http://schemas.microsoft.com/office/drawing/2014/main" id="{EDFADC19-7E5C-44FD-A222-9A925472D011}"/>
              </a:ext>
            </a:extLst>
          </p:cNvPr>
          <p:cNvSpPr/>
          <p:nvPr/>
        </p:nvSpPr>
        <p:spPr>
          <a:xfrm>
            <a:off x="9799245" y="1229954"/>
            <a:ext cx="2096408" cy="3256754"/>
          </a:xfrm>
          <a:prstGeom prst="roundRect">
            <a:avLst/>
          </a:prstGeom>
          <a:noFill/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42BF3FBF-7C9A-4EF6-902A-D35D7F3F1574}"/>
              </a:ext>
            </a:extLst>
          </p:cNvPr>
          <p:cNvSpPr txBox="1"/>
          <p:nvPr/>
        </p:nvSpPr>
        <p:spPr>
          <a:xfrm>
            <a:off x="6146307" y="4563710"/>
            <a:ext cx="15326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8913"/>
                </a:solidFill>
              </a:rPr>
              <a:t>↓ Inflammation</a:t>
            </a:r>
            <a:endParaRPr lang="en-AU" sz="1200" dirty="0">
              <a:solidFill>
                <a:srgbClr val="FF8913"/>
              </a:solidFill>
            </a:endParaRPr>
          </a:p>
          <a:p>
            <a:r>
              <a:rPr lang="en-US" sz="1200" dirty="0">
                <a:solidFill>
                  <a:srgbClr val="FF8913"/>
                </a:solidFill>
              </a:rPr>
              <a:t>↓ Cardiac</a:t>
            </a:r>
            <a:br>
              <a:rPr lang="en-US" sz="1200" dirty="0">
                <a:solidFill>
                  <a:srgbClr val="FF8913"/>
                </a:solidFill>
              </a:rPr>
            </a:br>
            <a:r>
              <a:rPr lang="en-US" sz="1200" dirty="0">
                <a:solidFill>
                  <a:srgbClr val="FF8913"/>
                </a:solidFill>
              </a:rPr>
              <a:t>     sympathetic drive</a:t>
            </a:r>
            <a:endParaRPr lang="en-AU" sz="1200" dirty="0">
              <a:solidFill>
                <a:srgbClr val="FF8913"/>
              </a:solidFill>
            </a:endParaRPr>
          </a:p>
        </p:txBody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64DA1D1C-EFEC-48D8-B6B3-34A1F2DFE1C3}"/>
              </a:ext>
            </a:extLst>
          </p:cNvPr>
          <p:cNvSpPr/>
          <p:nvPr/>
        </p:nvSpPr>
        <p:spPr>
          <a:xfrm>
            <a:off x="1671022" y="4551961"/>
            <a:ext cx="1982829" cy="1233337"/>
          </a:xfrm>
          <a:prstGeom prst="roundRect">
            <a:avLst/>
          </a:prstGeom>
          <a:noFill/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3A2F25B5-8081-4B29-9C81-7408F685AE10}"/>
              </a:ext>
            </a:extLst>
          </p:cNvPr>
          <p:cNvSpPr/>
          <p:nvPr/>
        </p:nvSpPr>
        <p:spPr>
          <a:xfrm>
            <a:off x="3968537" y="4551961"/>
            <a:ext cx="1921387" cy="1233337"/>
          </a:xfrm>
          <a:prstGeom prst="roundRect">
            <a:avLst/>
          </a:prstGeom>
          <a:noFill/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5E7FD952-E55B-46DB-8F84-F72CA5FCE827}"/>
              </a:ext>
            </a:extLst>
          </p:cNvPr>
          <p:cNvSpPr/>
          <p:nvPr/>
        </p:nvSpPr>
        <p:spPr>
          <a:xfrm>
            <a:off x="6197906" y="4551961"/>
            <a:ext cx="1388891" cy="1233337"/>
          </a:xfrm>
          <a:prstGeom prst="roundRect">
            <a:avLst/>
          </a:prstGeom>
          <a:noFill/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8" name="Rectangle: Rounded Corners 67">
            <a:extLst>
              <a:ext uri="{FF2B5EF4-FFF2-40B4-BE49-F238E27FC236}">
                <a16:creationId xmlns:a16="http://schemas.microsoft.com/office/drawing/2014/main" id="{BAF3C18F-3148-43F1-A2B0-82674ACD30DA}"/>
              </a:ext>
            </a:extLst>
          </p:cNvPr>
          <p:cNvSpPr/>
          <p:nvPr/>
        </p:nvSpPr>
        <p:spPr>
          <a:xfrm>
            <a:off x="7929670" y="4551961"/>
            <a:ext cx="1619143" cy="1233337"/>
          </a:xfrm>
          <a:prstGeom prst="roundRect">
            <a:avLst/>
          </a:prstGeom>
          <a:noFill/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9" name="Rectangle: Rounded Corners 68">
            <a:extLst>
              <a:ext uri="{FF2B5EF4-FFF2-40B4-BE49-F238E27FC236}">
                <a16:creationId xmlns:a16="http://schemas.microsoft.com/office/drawing/2014/main" id="{50CE73E8-BBC3-4C44-8595-4B538B56DE50}"/>
              </a:ext>
            </a:extLst>
          </p:cNvPr>
          <p:cNvSpPr/>
          <p:nvPr/>
        </p:nvSpPr>
        <p:spPr>
          <a:xfrm>
            <a:off x="9774318" y="4551961"/>
            <a:ext cx="2096408" cy="1233337"/>
          </a:xfrm>
          <a:prstGeom prst="roundRect">
            <a:avLst/>
          </a:prstGeom>
          <a:noFill/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933892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3D6A96C962AF042A05211A2E13838B4" ma:contentTypeVersion="7" ma:contentTypeDescription="Create a new document." ma:contentTypeScope="" ma:versionID="6e51b66b929644c709a19f1d24c3dd59">
  <xsd:schema xmlns:xsd="http://www.w3.org/2001/XMLSchema" xmlns:xs="http://www.w3.org/2001/XMLSchema" xmlns:p="http://schemas.microsoft.com/office/2006/metadata/properties" xmlns:ns3="f972fc1b-2843-43ad-9fd6-3c49f303e829" targetNamespace="http://schemas.microsoft.com/office/2006/metadata/properties" ma:root="true" ma:fieldsID="97061d5d6af804223c3c3f604fd4b107" ns3:_="">
    <xsd:import namespace="f972fc1b-2843-43ad-9fd6-3c49f303e82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972fc1b-2843-43ad-9fd6-3c49f303e82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26C935C-3D87-4FFC-8637-C7359B6F8237}">
  <ds:schemaRefs>
    <ds:schemaRef ds:uri="http://purl.org/dc/dcmitype/"/>
    <ds:schemaRef ds:uri="http://www.w3.org/XML/1998/namespace"/>
    <ds:schemaRef ds:uri="http://purl.org/dc/elements/1.1/"/>
    <ds:schemaRef ds:uri="http://schemas.openxmlformats.org/package/2006/metadata/core-properties"/>
    <ds:schemaRef ds:uri="http://schemas.microsoft.com/office/2006/documentManagement/types"/>
    <ds:schemaRef ds:uri="http://purl.org/dc/terms/"/>
    <ds:schemaRef ds:uri="http://schemas.microsoft.com/office/2006/metadata/properties"/>
    <ds:schemaRef ds:uri="http://schemas.microsoft.com/office/infopath/2007/PartnerControls"/>
    <ds:schemaRef ds:uri="f972fc1b-2843-43ad-9fd6-3c49f303e829"/>
  </ds:schemaRefs>
</ds:datastoreItem>
</file>

<file path=customXml/itemProps2.xml><?xml version="1.0" encoding="utf-8"?>
<ds:datastoreItem xmlns:ds="http://schemas.openxmlformats.org/officeDocument/2006/customXml" ds:itemID="{A80E5F7B-EB76-4B72-AA6F-5B359F40E4B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03A30A4-8439-4938-9BB8-6FD7D09D2B0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972fc1b-2843-43ad-9fd6-3c49f303e82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7932</TotalTime>
  <Words>217</Words>
  <Application>Microsoft Office PowerPoint</Application>
  <PresentationFormat>Widescreen</PresentationFormat>
  <Paragraphs>67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Clive May</dc:creator>
  <cp:lastModifiedBy>Clive May</cp:lastModifiedBy>
  <cp:revision>36</cp:revision>
  <dcterms:created xsi:type="dcterms:W3CDTF">2021-03-10T10:57:27Z</dcterms:created>
  <dcterms:modified xsi:type="dcterms:W3CDTF">2021-03-18T03:59:13Z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0x010100A3D6A96C962AF042A05211A2E13838B4</vt:lpwstr>
  </property>
</Properties>
</file>