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9" r:id="rId2"/>
  </p:sldIdLst>
  <p:sldSz cx="6858000" cy="9906000" type="A4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ian Griñán Ferré" initials="CGF" lastIdx="1" clrIdx="0">
    <p:extLst>
      <p:ext uri="{19B8F6BF-5375-455C-9EA6-DF929625EA0E}">
        <p15:presenceInfo xmlns:p15="http://schemas.microsoft.com/office/powerpoint/2012/main" userId="S::christian.grinan@ub.edu::b480bc03-4f3c-4bde-8e49-80ae7846167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–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91"/>
    <p:restoredTop sz="95909"/>
  </p:normalViewPr>
  <p:slideViewPr>
    <p:cSldViewPr snapToGrid="0" snapToObjects="1">
      <p:cViewPr varScale="1">
        <p:scale>
          <a:sx n="79" d="100"/>
          <a:sy n="79" d="100"/>
        </p:scale>
        <p:origin x="302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11750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081512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523263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733041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384424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270412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004505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222639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758111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964971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2451856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936808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tiff"/><Relationship Id="rId3" Type="http://schemas.openxmlformats.org/officeDocument/2006/relationships/image" Target="../media/image2.emf"/><Relationship Id="rId21" Type="http://schemas.openxmlformats.org/officeDocument/2006/relationships/image" Target="../media/image20.tiff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tiff"/><Relationship Id="rId25" Type="http://schemas.openxmlformats.org/officeDocument/2006/relationships/image" Target="../media/image24.emf"/><Relationship Id="rId2" Type="http://schemas.openxmlformats.org/officeDocument/2006/relationships/image" Target="../media/image1.emf"/><Relationship Id="rId16" Type="http://schemas.openxmlformats.org/officeDocument/2006/relationships/image" Target="../media/image15.tiff"/><Relationship Id="rId20" Type="http://schemas.openxmlformats.org/officeDocument/2006/relationships/image" Target="../media/image19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emf"/><Relationship Id="rId5" Type="http://schemas.openxmlformats.org/officeDocument/2006/relationships/image" Target="../media/image4.png"/><Relationship Id="rId15" Type="http://schemas.openxmlformats.org/officeDocument/2006/relationships/image" Target="../media/image14.tiff"/><Relationship Id="rId23" Type="http://schemas.openxmlformats.org/officeDocument/2006/relationships/image" Target="../media/image22.emf"/><Relationship Id="rId10" Type="http://schemas.openxmlformats.org/officeDocument/2006/relationships/image" Target="../media/image9.png"/><Relationship Id="rId19" Type="http://schemas.openxmlformats.org/officeDocument/2006/relationships/image" Target="../media/image18.tiff"/><Relationship Id="rId4" Type="http://schemas.openxmlformats.org/officeDocument/2006/relationships/image" Target="../media/image3.gif"/><Relationship Id="rId9" Type="http://schemas.openxmlformats.org/officeDocument/2006/relationships/image" Target="../media/image8.png"/><Relationship Id="rId14" Type="http://schemas.openxmlformats.org/officeDocument/2006/relationships/image" Target="../media/image13.tiff"/><Relationship Id="rId22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9C5934-5725-424C-AC8D-2D2F3FA08D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0299"/>
          <a:stretch/>
        </p:blipFill>
        <p:spPr>
          <a:xfrm>
            <a:off x="401748" y="5328076"/>
            <a:ext cx="2823191" cy="191429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25D0347-0521-254B-AB40-CAFFDC817173}"/>
              </a:ext>
            </a:extLst>
          </p:cNvPr>
          <p:cNvGrpSpPr/>
          <p:nvPr/>
        </p:nvGrpSpPr>
        <p:grpSpPr>
          <a:xfrm>
            <a:off x="1463202" y="670205"/>
            <a:ext cx="4510822" cy="246221"/>
            <a:chOff x="1518310" y="689108"/>
            <a:chExt cx="4510822" cy="24622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5628D9E-95D1-4B43-BE47-8AD4E4AE3E62}"/>
                </a:ext>
              </a:extLst>
            </p:cNvPr>
            <p:cNvSpPr txBox="1"/>
            <p:nvPr/>
          </p:nvSpPr>
          <p:spPr>
            <a:xfrm>
              <a:off x="1518310" y="689108"/>
              <a:ext cx="5068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/>
                <a:t>WT</a:t>
              </a:r>
              <a:r>
                <a:rPr lang="en-GR" sz="1000" b="1"/>
                <a:t> </a:t>
              </a:r>
              <a:r>
                <a:rPr lang="en-US" sz="1000" b="1" dirty="0"/>
                <a:t>C</a:t>
              </a:r>
              <a:r>
                <a:rPr lang="en-GR" sz="1000" b="1"/>
                <a:t>t</a:t>
              </a:r>
              <a:endParaRPr lang="en-GR" sz="1000" b="1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5C1569C-1AA4-5A4E-B6C5-4446BB98DAD6}"/>
                </a:ext>
              </a:extLst>
            </p:cNvPr>
            <p:cNvSpPr txBox="1"/>
            <p:nvPr/>
          </p:nvSpPr>
          <p:spPr>
            <a:xfrm>
              <a:off x="2395866" y="689108"/>
              <a:ext cx="6783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R" sz="1000" b="1"/>
                <a:t>5</a:t>
              </a:r>
              <a:r>
                <a:rPr lang="en-US" sz="1000" b="1" dirty="0"/>
                <a:t>XFAD</a:t>
              </a:r>
              <a:r>
                <a:rPr lang="en-GR" sz="1000" b="1"/>
                <a:t> </a:t>
              </a:r>
              <a:r>
                <a:rPr lang="en-US" sz="1000" b="1" dirty="0"/>
                <a:t>C</a:t>
              </a:r>
              <a:r>
                <a:rPr lang="en-GR" sz="1000" b="1"/>
                <a:t>t</a:t>
              </a:r>
              <a:endParaRPr lang="en-GR" sz="1000" b="1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9996562-7258-4D45-B5E4-EDB682C83507}"/>
                </a:ext>
              </a:extLst>
            </p:cNvPr>
            <p:cNvSpPr txBox="1"/>
            <p:nvPr/>
          </p:nvSpPr>
          <p:spPr>
            <a:xfrm>
              <a:off x="3270002" y="689108"/>
              <a:ext cx="71526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/>
                <a:t>D</a:t>
              </a:r>
              <a:r>
                <a:rPr lang="en-GR" sz="1000" b="1"/>
                <a:t>onepezil</a:t>
              </a:r>
              <a:endParaRPr lang="en-GR" sz="1000" b="1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D8C3E87-FD51-E949-A358-2F820091E1DA}"/>
                </a:ext>
              </a:extLst>
            </p:cNvPr>
            <p:cNvSpPr txBox="1"/>
            <p:nvPr/>
          </p:nvSpPr>
          <p:spPr>
            <a:xfrm>
              <a:off x="4270574" y="689108"/>
              <a:ext cx="6832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/>
                <a:t>LSL</a:t>
              </a:r>
              <a:r>
                <a:rPr lang="en-GR" sz="1000" b="1"/>
                <a:t>60101</a:t>
              </a:r>
              <a:endParaRPr lang="en-GR" sz="1000" b="1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8663F6D-09F6-4F47-9183-11B2BC3CC6AA}"/>
                </a:ext>
              </a:extLst>
            </p:cNvPr>
            <p:cNvSpPr txBox="1"/>
            <p:nvPr/>
          </p:nvSpPr>
          <p:spPr>
            <a:xfrm>
              <a:off x="4986859" y="699196"/>
              <a:ext cx="104227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/>
                <a:t>Done</a:t>
              </a:r>
              <a:r>
                <a:rPr lang="en-GR" sz="800" b="1"/>
                <a:t>p</a:t>
              </a:r>
              <a:r>
                <a:rPr lang="en-US" sz="800" b="1" dirty="0" err="1"/>
                <a:t>ezil</a:t>
              </a:r>
              <a:r>
                <a:rPr lang="en-US" sz="800" b="1" dirty="0"/>
                <a:t>/LSL60101</a:t>
              </a:r>
              <a:endParaRPr lang="en-GR" sz="800" b="1" dirty="0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5C973BF9-16DC-4843-A5EC-6406EA23F81F}"/>
              </a:ext>
            </a:extLst>
          </p:cNvPr>
          <p:cNvSpPr txBox="1"/>
          <p:nvPr/>
        </p:nvSpPr>
        <p:spPr>
          <a:xfrm>
            <a:off x="1008630" y="522158"/>
            <a:ext cx="26642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300" b="1" dirty="0"/>
              <a:t>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893BE0-0975-3B4D-8A4B-D25259663CBD}"/>
              </a:ext>
            </a:extLst>
          </p:cNvPr>
          <p:cNvSpPr txBox="1"/>
          <p:nvPr/>
        </p:nvSpPr>
        <p:spPr>
          <a:xfrm>
            <a:off x="1085699" y="2712108"/>
            <a:ext cx="24347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1300" b="1" dirty="0"/>
              <a:t>b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7D1815-D0F8-E147-A61E-5423C2A7D671}"/>
              </a:ext>
            </a:extLst>
          </p:cNvPr>
          <p:cNvSpPr txBox="1"/>
          <p:nvPr/>
        </p:nvSpPr>
        <p:spPr>
          <a:xfrm>
            <a:off x="2850702" y="2700233"/>
            <a:ext cx="23926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1300" b="1" dirty="0"/>
              <a:t>c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EAFF732-9703-E540-98BA-643D0A9480B1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798312" y="2905875"/>
            <a:ext cx="1572520" cy="176626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F729DE0-9D14-8C4A-9538-9ED54F092DFB}"/>
              </a:ext>
            </a:extLst>
          </p:cNvPr>
          <p:cNvSpPr txBox="1"/>
          <p:nvPr/>
        </p:nvSpPr>
        <p:spPr>
          <a:xfrm>
            <a:off x="4629601" y="2712108"/>
            <a:ext cx="25472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1300" b="1" dirty="0"/>
              <a:t>d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56860A5-F21E-4341-9B2C-CCABEFCEE659}"/>
              </a:ext>
            </a:extLst>
          </p:cNvPr>
          <p:cNvGrpSpPr/>
          <p:nvPr/>
        </p:nvGrpSpPr>
        <p:grpSpPr>
          <a:xfrm>
            <a:off x="990754" y="866779"/>
            <a:ext cx="4928347" cy="1583192"/>
            <a:chOff x="526608" y="6464179"/>
            <a:chExt cx="4928347" cy="158319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A6C2ADD-4157-354F-94E3-EC457265A208}"/>
                </a:ext>
              </a:extLst>
            </p:cNvPr>
            <p:cNvSpPr txBox="1"/>
            <p:nvPr/>
          </p:nvSpPr>
          <p:spPr>
            <a:xfrm rot="16200000">
              <a:off x="85141" y="7160448"/>
              <a:ext cx="10983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R" sz="800">
                  <a:solidFill>
                    <a:schemeClr val="accent6">
                      <a:lumMod val="50000"/>
                    </a:schemeClr>
                  </a:solidFill>
                </a:rPr>
                <a:t>thioflavin-s</a:t>
              </a:r>
              <a:r>
                <a:rPr lang="en-US" sz="800" b="1" dirty="0"/>
                <a:t> /</a:t>
              </a:r>
              <a:r>
                <a:rPr lang="en-US" sz="800" b="1" dirty="0" err="1">
                  <a:solidFill>
                    <a:srgbClr val="2237A1"/>
                  </a:solidFill>
                </a:rPr>
                <a:t>hoechst</a:t>
              </a:r>
              <a:endParaRPr lang="en-GR" sz="800" dirty="0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3087D91-0B06-964A-A046-73BC97DF8238}"/>
                </a:ext>
              </a:extLst>
            </p:cNvPr>
            <p:cNvGrpSpPr/>
            <p:nvPr/>
          </p:nvGrpSpPr>
          <p:grpSpPr>
            <a:xfrm>
              <a:off x="793373" y="6464179"/>
              <a:ext cx="4661582" cy="1583192"/>
              <a:chOff x="793373" y="6464179"/>
              <a:chExt cx="4661582" cy="1583192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97038EB7-EEE1-FB40-BA64-BAD4D1C662B4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4"/>
              <a:srcRect l="8050" t="15994" r="6539" b="31144"/>
              <a:stretch/>
            </p:blipFill>
            <p:spPr>
              <a:xfrm flipH="1">
                <a:off x="793373" y="6464179"/>
                <a:ext cx="889200" cy="759600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2105CDFE-C15B-6643-A2B4-063A98C748A1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5"/>
              <a:srcRect t="5419"/>
              <a:stretch/>
            </p:blipFill>
            <p:spPr>
              <a:xfrm rot="5400000" flipH="1">
                <a:off x="2746165" y="6412269"/>
                <a:ext cx="759600" cy="885600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7EDFFC59-82B3-224B-86DF-77CB8E20CB5D}"/>
                  </a:ext>
                </a:extLst>
              </p:cNvPr>
              <p:cNvPicPr>
                <a:picLocks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flipH="1">
                <a:off x="3626260" y="6475269"/>
                <a:ext cx="885600" cy="759600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15745D62-932A-2B42-B32D-D6B2096E807C}"/>
                  </a:ext>
                </a:extLst>
              </p:cNvPr>
              <p:cNvPicPr>
                <a:picLocks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740069" y="6464179"/>
                <a:ext cx="885600" cy="759600"/>
              </a:xfrm>
              <a:prstGeom prst="rect">
                <a:avLst/>
              </a:prstGeom>
            </p:spPr>
          </p:pic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52A287AA-0EF9-6948-986F-DC3A80933891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8"/>
              <a:srcRect b="3299"/>
              <a:stretch/>
            </p:blipFill>
            <p:spPr>
              <a:xfrm rot="16200000">
                <a:off x="4632355" y="6412270"/>
                <a:ext cx="759600" cy="885600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6A0A604E-CC2E-FC4E-AEFF-DC61999B7585}"/>
                  </a:ext>
                </a:extLst>
              </p:cNvPr>
              <p:cNvPicPr>
                <a:picLocks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 rot="10800000">
                <a:off x="2681364" y="7287771"/>
                <a:ext cx="885600" cy="759600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6B89D1B3-BE98-0942-BEB6-60123B4AB99C}"/>
                  </a:ext>
                </a:extLst>
              </p:cNvPr>
              <p:cNvPicPr>
                <a:picLocks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737369" y="7287771"/>
                <a:ext cx="885600" cy="759600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58BAF132-37E2-5A44-84B9-266F6CF5D279}"/>
                  </a:ext>
                </a:extLst>
              </p:cNvPr>
              <p:cNvPicPr>
                <a:picLocks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 rot="10800000">
                <a:off x="3625359" y="7287770"/>
                <a:ext cx="885600" cy="759600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206EB51F-AB8F-784E-9416-9392DAB2A878}"/>
                  </a:ext>
                </a:extLst>
              </p:cNvPr>
              <p:cNvPicPr>
                <a:picLocks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569355" y="7287771"/>
                <a:ext cx="885600" cy="759600"/>
              </a:xfrm>
              <a:prstGeom prst="rect">
                <a:avLst/>
              </a:prstGeom>
            </p:spPr>
          </p:pic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ACF65DC7-1939-024B-AB30-6EDA26677D22}"/>
                  </a:ext>
                </a:extLst>
              </p:cNvPr>
              <p:cNvPicPr>
                <a:picLocks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93373" y="7287771"/>
                <a:ext cx="885600" cy="759600"/>
              </a:xfrm>
              <a:prstGeom prst="rect">
                <a:avLst/>
              </a:prstGeom>
            </p:spPr>
          </p:pic>
        </p:grp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C575DE8-BAB9-8245-9B7A-01D211DEB828}"/>
                </a:ext>
              </a:extLst>
            </p:cNvPr>
            <p:cNvCxnSpPr>
              <a:cxnSpLocks/>
            </p:cNvCxnSpPr>
            <p:nvPr/>
          </p:nvCxnSpPr>
          <p:spPr>
            <a:xfrm>
              <a:off x="724251" y="6476625"/>
              <a:ext cx="0" cy="15473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F5F765F-0EE3-DF44-BE70-9150B7157871}"/>
              </a:ext>
            </a:extLst>
          </p:cNvPr>
          <p:cNvGrpSpPr/>
          <p:nvPr/>
        </p:nvGrpSpPr>
        <p:grpSpPr>
          <a:xfrm>
            <a:off x="3954041" y="4944809"/>
            <a:ext cx="2784734" cy="2348140"/>
            <a:chOff x="4309848" y="5136801"/>
            <a:chExt cx="2784734" cy="234814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DFC585B-A3B9-4045-9833-6E3FF505FC20}"/>
                </a:ext>
              </a:extLst>
            </p:cNvPr>
            <p:cNvSpPr txBox="1"/>
            <p:nvPr/>
          </p:nvSpPr>
          <p:spPr>
            <a:xfrm>
              <a:off x="6294783" y="5749985"/>
              <a:ext cx="69281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/>
                <a:t>GAPDH </a:t>
              </a:r>
              <a:r>
                <a:rPr lang="en-US" sz="600" dirty="0"/>
                <a:t>37 </a:t>
              </a:r>
              <a:r>
                <a:rPr lang="en-US" sz="600" dirty="0" err="1"/>
                <a:t>kDa</a:t>
              </a:r>
              <a:endParaRPr lang="en-GR" sz="600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C8D1012-6055-1340-98D7-605107C8C12D}"/>
                </a:ext>
              </a:extLst>
            </p:cNvPr>
            <p:cNvSpPr txBox="1"/>
            <p:nvPr/>
          </p:nvSpPr>
          <p:spPr>
            <a:xfrm>
              <a:off x="6306978" y="5508752"/>
              <a:ext cx="764953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/>
                <a:t>Amyloid</a:t>
              </a:r>
              <a:r>
                <a:rPr lang="el-GR" sz="700" b="1" dirty="0"/>
                <a:t>-β</a:t>
              </a:r>
              <a:r>
                <a:rPr lang="en-US" sz="700" b="1" dirty="0"/>
                <a:t> </a:t>
              </a:r>
              <a:r>
                <a:rPr lang="en-US" sz="600" dirty="0"/>
                <a:t>5 </a:t>
              </a:r>
              <a:r>
                <a:rPr lang="en-US" sz="600" dirty="0" err="1"/>
                <a:t>kDa</a:t>
              </a:r>
              <a:endParaRPr lang="en-GR" sz="600" dirty="0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97A3ABC8-6B80-4D49-8CA1-143DEC8B5F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/>
            <a:srcRect l="9343" t="24063" r="30951" b="64687"/>
            <a:stretch/>
          </p:blipFill>
          <p:spPr>
            <a:xfrm>
              <a:off x="4309848" y="5764107"/>
              <a:ext cx="2019600" cy="20602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37D66BCF-3590-ED4C-BD66-988C44A5A1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/>
            <a:srcRect l="5557" t="30108" r="31034" b="62724"/>
            <a:stretch/>
          </p:blipFill>
          <p:spPr>
            <a:xfrm>
              <a:off x="4309848" y="5519352"/>
              <a:ext cx="2019600" cy="208287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68B1299C-80D7-5043-865C-296CBE124E24}"/>
                </a:ext>
              </a:extLst>
            </p:cNvPr>
            <p:cNvPicPr>
              <a:picLocks/>
            </p:cNvPicPr>
            <p:nvPr/>
          </p:nvPicPr>
          <p:blipFill rotWithShape="1">
            <a:blip r:embed="rId16"/>
            <a:srcRect l="21635" t="63547" r="38211" b="17847"/>
            <a:stretch/>
          </p:blipFill>
          <p:spPr>
            <a:xfrm>
              <a:off x="4309848" y="6259069"/>
              <a:ext cx="2016000" cy="216000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93DC3758-C9D6-BE4B-BAB4-422B3B9E0725}"/>
                </a:ext>
              </a:extLst>
            </p:cNvPr>
            <p:cNvPicPr>
              <a:picLocks/>
            </p:cNvPicPr>
            <p:nvPr/>
          </p:nvPicPr>
          <p:blipFill rotWithShape="1">
            <a:blip r:embed="rId17"/>
            <a:srcRect l="4798" t="25628" r="34136" b="62186"/>
            <a:stretch/>
          </p:blipFill>
          <p:spPr>
            <a:xfrm>
              <a:off x="4309848" y="6006601"/>
              <a:ext cx="2016000" cy="216000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E91FEE1D-5E4C-3846-8FFA-A77F618E254C}"/>
                </a:ext>
              </a:extLst>
            </p:cNvPr>
            <p:cNvPicPr>
              <a:picLocks/>
            </p:cNvPicPr>
            <p:nvPr/>
          </p:nvPicPr>
          <p:blipFill rotWithShape="1">
            <a:blip r:embed="rId18"/>
            <a:srcRect l="10989" t="30483" r="30809" b="58572"/>
            <a:stretch/>
          </p:blipFill>
          <p:spPr>
            <a:xfrm>
              <a:off x="4309848" y="7016473"/>
              <a:ext cx="2016000" cy="216000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7AB83B2F-F78C-244F-9DDE-FB011B43E055}"/>
                </a:ext>
              </a:extLst>
            </p:cNvPr>
            <p:cNvPicPr>
              <a:picLocks/>
            </p:cNvPicPr>
            <p:nvPr/>
          </p:nvPicPr>
          <p:blipFill rotWithShape="1">
            <a:blip r:embed="rId19"/>
            <a:srcRect l="14724" t="41786" r="33835" b="49269"/>
            <a:stretch/>
          </p:blipFill>
          <p:spPr>
            <a:xfrm>
              <a:off x="4309848" y="7268941"/>
              <a:ext cx="2016000" cy="216000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CB044FA3-E253-644B-B769-622F6030C51B}"/>
                </a:ext>
              </a:extLst>
            </p:cNvPr>
            <p:cNvPicPr>
              <a:picLocks/>
            </p:cNvPicPr>
            <p:nvPr/>
          </p:nvPicPr>
          <p:blipFill rotWithShape="1">
            <a:blip r:embed="rId20"/>
            <a:srcRect l="12919" t="30679" r="31867" b="56260"/>
            <a:stretch/>
          </p:blipFill>
          <p:spPr>
            <a:xfrm>
              <a:off x="4309848" y="6511537"/>
              <a:ext cx="2016000" cy="216000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ABCB5A9-7FF9-5C47-A4F8-96D4185966C7}"/>
                </a:ext>
              </a:extLst>
            </p:cNvPr>
            <p:cNvPicPr>
              <a:picLocks/>
            </p:cNvPicPr>
            <p:nvPr/>
          </p:nvPicPr>
          <p:blipFill rotWithShape="1">
            <a:blip r:embed="rId21"/>
            <a:srcRect l="13214" t="50000" r="33486" b="42387"/>
            <a:stretch/>
          </p:blipFill>
          <p:spPr>
            <a:xfrm>
              <a:off x="4309849" y="6764005"/>
              <a:ext cx="2016000" cy="216000"/>
            </a:xfrm>
            <a:prstGeom prst="rect">
              <a:avLst/>
            </a:prstGeom>
          </p:spPr>
        </p:pic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5A0DD17-9115-C645-9968-D3A1A7426E63}"/>
                </a:ext>
              </a:extLst>
            </p:cNvPr>
            <p:cNvGrpSpPr/>
            <p:nvPr/>
          </p:nvGrpSpPr>
          <p:grpSpPr>
            <a:xfrm>
              <a:off x="4361243" y="5136801"/>
              <a:ext cx="2019122" cy="336287"/>
              <a:chOff x="4319213" y="1407465"/>
              <a:chExt cx="2019122" cy="336287"/>
            </a:xfrm>
          </p:grpSpPr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EEC9D72C-38E5-5845-84DD-773C2074DA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21288" y="1743752"/>
                <a:ext cx="336504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BA5B6438-D08B-F540-AAC4-96E029C87C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74" y="1743752"/>
                <a:ext cx="336504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73364F76-7605-0C4D-BBC1-CFC335903F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07061" y="1743752"/>
                <a:ext cx="336504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C5B604E6-6AA5-534E-A0F7-C8E2DBB83F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99947" y="1743752"/>
                <a:ext cx="336504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08677AE9-DD1F-FE4D-8A20-2C3D5C1331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92832" y="1743752"/>
                <a:ext cx="336504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E0005169-6536-5C4D-A6FB-55CEEF38F71A}"/>
                  </a:ext>
                </a:extLst>
              </p:cNvPr>
              <p:cNvSpPr txBox="1"/>
              <p:nvPr/>
            </p:nvSpPr>
            <p:spPr>
              <a:xfrm rot="19908093">
                <a:off x="4319213" y="1539734"/>
                <a:ext cx="460646" cy="1992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R" sz="500" b="1" dirty="0"/>
                  <a:t>WT Ct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71E1AF24-7C29-4E4B-A7C0-5409CBA5CC64}"/>
                  </a:ext>
                </a:extLst>
              </p:cNvPr>
              <p:cNvSpPr txBox="1"/>
              <p:nvPr/>
            </p:nvSpPr>
            <p:spPr>
              <a:xfrm rot="19871586">
                <a:off x="4723687" y="1526088"/>
                <a:ext cx="574095" cy="1992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500" b="1" dirty="0"/>
                  <a:t>5XFAD Ct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085514ED-53EF-2E43-8D17-62B919F66E83}"/>
                  </a:ext>
                </a:extLst>
              </p:cNvPr>
              <p:cNvSpPr txBox="1"/>
              <p:nvPr/>
            </p:nvSpPr>
            <p:spPr>
              <a:xfrm rot="19695651">
                <a:off x="5098363" y="1505777"/>
                <a:ext cx="599782" cy="1992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500" b="1" dirty="0"/>
                  <a:t>Donepezil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452D16CC-53A2-E448-A078-E3634C74653A}"/>
                  </a:ext>
                </a:extLst>
              </p:cNvPr>
              <p:cNvSpPr txBox="1"/>
              <p:nvPr/>
            </p:nvSpPr>
            <p:spPr>
              <a:xfrm rot="19684908">
                <a:off x="5514013" y="1503717"/>
                <a:ext cx="571953" cy="1992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500" b="1" dirty="0"/>
                  <a:t>LSL60101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86493461-2237-6248-A036-FAE68CA09728}"/>
                  </a:ext>
                </a:extLst>
              </p:cNvPr>
              <p:cNvSpPr txBox="1"/>
              <p:nvPr/>
            </p:nvSpPr>
            <p:spPr>
              <a:xfrm rot="19256459">
                <a:off x="5889174" y="1407465"/>
                <a:ext cx="449161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R" sz="500" b="1" dirty="0"/>
                  <a:t>Donepezil</a:t>
                </a:r>
              </a:p>
              <a:p>
                <a:pPr algn="ctr"/>
                <a:r>
                  <a:rPr lang="en-GR" sz="500" b="1" dirty="0"/>
                  <a:t>+ </a:t>
                </a:r>
              </a:p>
              <a:p>
                <a:pPr algn="ctr"/>
                <a:r>
                  <a:rPr lang="en-GR" sz="500" b="1" dirty="0"/>
                  <a:t>LSL60101</a:t>
                </a:r>
              </a:p>
            </p:txBody>
          </p: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3FF8F9C-5AE1-2442-A384-21763406351A}"/>
                </a:ext>
              </a:extLst>
            </p:cNvPr>
            <p:cNvSpPr txBox="1"/>
            <p:nvPr/>
          </p:nvSpPr>
          <p:spPr>
            <a:xfrm>
              <a:off x="6305203" y="5971157"/>
              <a:ext cx="6543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700" b="1" dirty="0"/>
                <a:t>p-Tau  </a:t>
              </a:r>
              <a:r>
                <a:rPr lang="en-US" sz="600" dirty="0"/>
                <a:t>54 </a:t>
              </a:r>
              <a:r>
                <a:rPr lang="en-US" sz="600" dirty="0" err="1"/>
                <a:t>kDa</a:t>
              </a:r>
              <a:br>
                <a:rPr lang="en-US" sz="700" b="1" dirty="0"/>
              </a:br>
              <a:r>
                <a:rPr lang="en-US" sz="700" dirty="0"/>
                <a:t>(Ser404) </a:t>
              </a:r>
              <a:endParaRPr lang="en-GR" sz="700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7ABA6DC-40A5-1340-8290-11864E02E9C0}"/>
                </a:ext>
              </a:extLst>
            </p:cNvPr>
            <p:cNvSpPr txBox="1"/>
            <p:nvPr/>
          </p:nvSpPr>
          <p:spPr>
            <a:xfrm>
              <a:off x="6308408" y="6486733"/>
              <a:ext cx="6511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700" b="1" dirty="0"/>
                <a:t>p-Tau </a:t>
              </a:r>
              <a:r>
                <a:rPr lang="en-US" sz="600" dirty="0"/>
                <a:t>54 </a:t>
              </a:r>
              <a:r>
                <a:rPr lang="en-US" sz="600" dirty="0" err="1"/>
                <a:t>kDa</a:t>
              </a:r>
              <a:r>
                <a:rPr lang="en-US" sz="600" b="1" dirty="0"/>
                <a:t> </a:t>
              </a:r>
              <a:br>
                <a:rPr lang="en-US" sz="700" b="1" dirty="0"/>
              </a:br>
              <a:r>
                <a:rPr lang="en-US" sz="700" dirty="0"/>
                <a:t>(Ser396) </a:t>
              </a:r>
              <a:endParaRPr lang="en-GR" sz="700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AA5C43B-4E7C-944C-8F75-FC797A782D47}"/>
                </a:ext>
              </a:extLst>
            </p:cNvPr>
            <p:cNvSpPr txBox="1"/>
            <p:nvPr/>
          </p:nvSpPr>
          <p:spPr>
            <a:xfrm>
              <a:off x="6294782" y="6276974"/>
              <a:ext cx="69281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/>
                <a:t>GAPDH </a:t>
              </a:r>
              <a:r>
                <a:rPr lang="en-US" sz="600" dirty="0"/>
                <a:t>37 </a:t>
              </a:r>
              <a:r>
                <a:rPr lang="en-US" sz="600" dirty="0" err="1"/>
                <a:t>kDa</a:t>
              </a:r>
              <a:endParaRPr lang="en-GR" sz="600" b="1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C19CC4C-47B1-0047-A257-756322382375}"/>
                </a:ext>
              </a:extLst>
            </p:cNvPr>
            <p:cNvSpPr txBox="1"/>
            <p:nvPr/>
          </p:nvSpPr>
          <p:spPr>
            <a:xfrm>
              <a:off x="6291347" y="7268601"/>
              <a:ext cx="69281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/>
                <a:t>GAPDH </a:t>
              </a:r>
              <a:r>
                <a:rPr lang="en-US" sz="600" dirty="0"/>
                <a:t>37 </a:t>
              </a:r>
              <a:r>
                <a:rPr lang="en-US" sz="600" dirty="0" err="1"/>
                <a:t>kDa</a:t>
              </a:r>
              <a:endParaRPr lang="en-GR" sz="600" b="1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BD9E650-5346-B94F-8659-C1161E80A976}"/>
                </a:ext>
              </a:extLst>
            </p:cNvPr>
            <p:cNvSpPr txBox="1"/>
            <p:nvPr/>
          </p:nvSpPr>
          <p:spPr>
            <a:xfrm>
              <a:off x="6294782" y="6794680"/>
              <a:ext cx="69281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/>
                <a:t>GAPDH </a:t>
              </a:r>
              <a:r>
                <a:rPr lang="en-US" sz="600" dirty="0"/>
                <a:t>37 </a:t>
              </a:r>
              <a:r>
                <a:rPr lang="en-US" sz="600" dirty="0" err="1"/>
                <a:t>kDa</a:t>
              </a:r>
              <a:endParaRPr lang="en-GR" sz="600" b="1" dirty="0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12567A8-E79D-D84B-8085-2B29F7CCB635}"/>
                </a:ext>
              </a:extLst>
            </p:cNvPr>
            <p:cNvSpPr txBox="1"/>
            <p:nvPr/>
          </p:nvSpPr>
          <p:spPr>
            <a:xfrm>
              <a:off x="6307186" y="7030886"/>
              <a:ext cx="7873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700" b="1" dirty="0"/>
                <a:t>Tau Total </a:t>
              </a:r>
              <a:r>
                <a:rPr lang="en-US" sz="600" dirty="0"/>
                <a:t>50 </a:t>
              </a:r>
              <a:r>
                <a:rPr lang="en-US" sz="600" dirty="0" err="1"/>
                <a:t>kDa</a:t>
              </a:r>
              <a:r>
                <a:rPr lang="en-US" sz="600" b="1" dirty="0"/>
                <a:t> </a:t>
              </a:r>
              <a:br>
                <a:rPr lang="en-US" sz="700" b="1" dirty="0"/>
              </a:br>
              <a:r>
                <a:rPr lang="en-US" sz="700" dirty="0"/>
                <a:t> </a:t>
              </a:r>
              <a:endParaRPr lang="en-GR" sz="700" dirty="0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AEFB544C-4F6C-AB41-91F0-74F038DE3125}"/>
              </a:ext>
            </a:extLst>
          </p:cNvPr>
          <p:cNvSpPr txBox="1"/>
          <p:nvPr/>
        </p:nvSpPr>
        <p:spPr>
          <a:xfrm>
            <a:off x="-40619" y="-40408"/>
            <a:ext cx="8639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3. </a:t>
            </a:r>
            <a:endParaRPr lang="en-ES" sz="1400" b="1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9DA52F2-26BD-7D46-B23A-F391C7AE959A}"/>
              </a:ext>
            </a:extLst>
          </p:cNvPr>
          <p:cNvSpPr txBox="1"/>
          <p:nvPr/>
        </p:nvSpPr>
        <p:spPr>
          <a:xfrm>
            <a:off x="554021" y="5095868"/>
            <a:ext cx="26642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300" b="1" dirty="0"/>
              <a:t>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414B41E-C07D-4548-A6FC-8B5E3FBA1C89}"/>
              </a:ext>
            </a:extLst>
          </p:cNvPr>
          <p:cNvSpPr txBox="1"/>
          <p:nvPr/>
        </p:nvSpPr>
        <p:spPr>
          <a:xfrm>
            <a:off x="3759468" y="4922287"/>
            <a:ext cx="23756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300" b="1" dirty="0"/>
              <a:t>f</a:t>
            </a: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A0C3148D-0146-DE43-A163-AA962D8A9DA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08189" y="2947879"/>
            <a:ext cx="1740297" cy="1724257"/>
          </a:xfrm>
          <a:prstGeom prst="rect">
            <a:avLst/>
          </a:prstGeom>
        </p:spPr>
      </p:pic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2CB7A89-2D56-4342-94AA-DFA03689F5CF}"/>
              </a:ext>
            </a:extLst>
          </p:cNvPr>
          <p:cNvCxnSpPr>
            <a:cxnSpLocks/>
          </p:cNvCxnSpPr>
          <p:nvPr/>
        </p:nvCxnSpPr>
        <p:spPr>
          <a:xfrm>
            <a:off x="1841050" y="1597101"/>
            <a:ext cx="27209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71EEBE2E-5A32-514C-833D-A565D238B8FB}"/>
              </a:ext>
            </a:extLst>
          </p:cNvPr>
          <p:cNvCxnSpPr>
            <a:cxnSpLocks/>
          </p:cNvCxnSpPr>
          <p:nvPr/>
        </p:nvCxnSpPr>
        <p:spPr>
          <a:xfrm>
            <a:off x="2788710" y="1597101"/>
            <a:ext cx="27209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83ACBF37-19BE-9349-AE79-5B1E4D9059BE}"/>
              </a:ext>
            </a:extLst>
          </p:cNvPr>
          <p:cNvCxnSpPr>
            <a:cxnSpLocks/>
          </p:cNvCxnSpPr>
          <p:nvPr/>
        </p:nvCxnSpPr>
        <p:spPr>
          <a:xfrm>
            <a:off x="3728065" y="1604245"/>
            <a:ext cx="27209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E5EB336-E8BB-034B-9243-CC3ED7601C2A}"/>
              </a:ext>
            </a:extLst>
          </p:cNvPr>
          <p:cNvCxnSpPr>
            <a:cxnSpLocks/>
          </p:cNvCxnSpPr>
          <p:nvPr/>
        </p:nvCxnSpPr>
        <p:spPr>
          <a:xfrm>
            <a:off x="4681304" y="1604245"/>
            <a:ext cx="27209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31CAD2D8-7C6C-554B-8822-B5247F2F14CB}"/>
              </a:ext>
            </a:extLst>
          </p:cNvPr>
          <p:cNvCxnSpPr>
            <a:cxnSpLocks/>
          </p:cNvCxnSpPr>
          <p:nvPr/>
        </p:nvCxnSpPr>
        <p:spPr>
          <a:xfrm>
            <a:off x="5620659" y="1604245"/>
            <a:ext cx="27209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3DDC9BD7-E53A-3443-887A-240B329E49CD}"/>
              </a:ext>
            </a:extLst>
          </p:cNvPr>
          <p:cNvCxnSpPr>
            <a:cxnSpLocks/>
          </p:cNvCxnSpPr>
          <p:nvPr/>
        </p:nvCxnSpPr>
        <p:spPr>
          <a:xfrm>
            <a:off x="1780807" y="2406485"/>
            <a:ext cx="32667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4F13C17C-2436-AB47-A5BF-6AF406ADD731}"/>
              </a:ext>
            </a:extLst>
          </p:cNvPr>
          <p:cNvCxnSpPr>
            <a:cxnSpLocks/>
          </p:cNvCxnSpPr>
          <p:nvPr/>
        </p:nvCxnSpPr>
        <p:spPr>
          <a:xfrm>
            <a:off x="2728584" y="2406485"/>
            <a:ext cx="32667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D9016D26-98D0-454B-932D-2E9D7BD6A913}"/>
              </a:ext>
            </a:extLst>
          </p:cNvPr>
          <p:cNvCxnSpPr>
            <a:cxnSpLocks/>
          </p:cNvCxnSpPr>
          <p:nvPr/>
        </p:nvCxnSpPr>
        <p:spPr>
          <a:xfrm>
            <a:off x="3695371" y="2406485"/>
            <a:ext cx="32667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08B0F6B-3914-CB4D-BC4E-C314B49788B5}"/>
              </a:ext>
            </a:extLst>
          </p:cNvPr>
          <p:cNvCxnSpPr>
            <a:cxnSpLocks/>
          </p:cNvCxnSpPr>
          <p:nvPr/>
        </p:nvCxnSpPr>
        <p:spPr>
          <a:xfrm>
            <a:off x="4621178" y="2406485"/>
            <a:ext cx="32667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2C67814D-C786-EB45-9DCF-C906B8F34CA7}"/>
              </a:ext>
            </a:extLst>
          </p:cNvPr>
          <p:cNvCxnSpPr>
            <a:cxnSpLocks/>
          </p:cNvCxnSpPr>
          <p:nvPr/>
        </p:nvCxnSpPr>
        <p:spPr>
          <a:xfrm>
            <a:off x="5566079" y="2406485"/>
            <a:ext cx="32667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A5DC3452-C670-DA4D-AB8C-554EC2AC1BBA}"/>
              </a:ext>
            </a:extLst>
          </p:cNvPr>
          <p:cNvSpPr txBox="1"/>
          <p:nvPr/>
        </p:nvSpPr>
        <p:spPr>
          <a:xfrm>
            <a:off x="1818967" y="1482304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100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A7D8D6A0-99AC-304E-A301-9A51AC549082}"/>
              </a:ext>
            </a:extLst>
          </p:cNvPr>
          <p:cNvSpPr txBox="1"/>
          <p:nvPr/>
        </p:nvSpPr>
        <p:spPr>
          <a:xfrm>
            <a:off x="2757549" y="1482303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100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5F1CBCB2-5BF6-C44E-978F-3A28BD507726}"/>
              </a:ext>
            </a:extLst>
          </p:cNvPr>
          <p:cNvSpPr txBox="1"/>
          <p:nvPr/>
        </p:nvSpPr>
        <p:spPr>
          <a:xfrm>
            <a:off x="3692482" y="1496750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100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7EB4A9FC-18F7-C34F-8DDE-F8D776684530}"/>
              </a:ext>
            </a:extLst>
          </p:cNvPr>
          <p:cNvSpPr txBox="1"/>
          <p:nvPr/>
        </p:nvSpPr>
        <p:spPr>
          <a:xfrm>
            <a:off x="4627079" y="1493929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100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4C4B861-4577-B947-9DC2-25FCA0E32266}"/>
              </a:ext>
            </a:extLst>
          </p:cNvPr>
          <p:cNvSpPr txBox="1"/>
          <p:nvPr/>
        </p:nvSpPr>
        <p:spPr>
          <a:xfrm>
            <a:off x="5598767" y="1496486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100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BEF4951-933D-6D40-B69F-4E7F0551F96C}"/>
              </a:ext>
            </a:extLst>
          </p:cNvPr>
          <p:cNvSpPr txBox="1"/>
          <p:nvPr/>
        </p:nvSpPr>
        <p:spPr>
          <a:xfrm>
            <a:off x="1814258" y="2297524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125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542685B4-C2DE-3042-86C8-F44F30DC5870}"/>
              </a:ext>
            </a:extLst>
          </p:cNvPr>
          <p:cNvSpPr txBox="1"/>
          <p:nvPr/>
        </p:nvSpPr>
        <p:spPr>
          <a:xfrm>
            <a:off x="2753575" y="2300272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125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9FA835AD-4B1F-784D-BE1E-6CDCEC44F4AD}"/>
              </a:ext>
            </a:extLst>
          </p:cNvPr>
          <p:cNvSpPr txBox="1"/>
          <p:nvPr/>
        </p:nvSpPr>
        <p:spPr>
          <a:xfrm>
            <a:off x="3716922" y="2298530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125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3F40CF25-F566-284E-84CD-FA713643F0A5}"/>
              </a:ext>
            </a:extLst>
          </p:cNvPr>
          <p:cNvSpPr txBox="1"/>
          <p:nvPr/>
        </p:nvSpPr>
        <p:spPr>
          <a:xfrm>
            <a:off x="4633673" y="2298530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125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081BA1F-A084-E443-BACC-A11E0809DEBB}"/>
              </a:ext>
            </a:extLst>
          </p:cNvPr>
          <p:cNvSpPr txBox="1"/>
          <p:nvPr/>
        </p:nvSpPr>
        <p:spPr>
          <a:xfrm>
            <a:off x="5593008" y="2297524"/>
            <a:ext cx="34336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400" b="1" dirty="0">
                <a:solidFill>
                  <a:schemeClr val="bg1"/>
                </a:solidFill>
              </a:rPr>
              <a:t>125 </a:t>
            </a:r>
            <a:r>
              <a:rPr lang="el-GR" sz="400" b="1" dirty="0">
                <a:solidFill>
                  <a:schemeClr val="bg1"/>
                </a:solidFill>
              </a:rPr>
              <a:t>μ</a:t>
            </a:r>
            <a:r>
              <a:rPr lang="en-US" sz="400" b="1" dirty="0">
                <a:solidFill>
                  <a:schemeClr val="bg1"/>
                </a:solidFill>
              </a:rPr>
              <a:t>m</a:t>
            </a:r>
            <a:endParaRPr lang="en-ES" sz="400" b="1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E9A7D4-E23C-9348-BA43-69D08F5F57C8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l="77812" b="51366"/>
          <a:stretch/>
        </p:blipFill>
        <p:spPr>
          <a:xfrm>
            <a:off x="3224940" y="5324217"/>
            <a:ext cx="516971" cy="527811"/>
          </a:xfrm>
          <a:prstGeom prst="rect">
            <a:avLst/>
          </a:prstGeom>
        </p:spPr>
      </p:pic>
      <p:grpSp>
        <p:nvGrpSpPr>
          <p:cNvPr id="107" name="Group 106">
            <a:extLst>
              <a:ext uri="{FF2B5EF4-FFF2-40B4-BE49-F238E27FC236}">
                <a16:creationId xmlns:a16="http://schemas.microsoft.com/office/drawing/2014/main" id="{23E79B5F-4507-9D46-895D-E6E21241840C}"/>
              </a:ext>
            </a:extLst>
          </p:cNvPr>
          <p:cNvGrpSpPr/>
          <p:nvPr/>
        </p:nvGrpSpPr>
        <p:grpSpPr>
          <a:xfrm>
            <a:off x="4488338" y="2884631"/>
            <a:ext cx="1666592" cy="1785625"/>
            <a:chOff x="4488338" y="2884631"/>
            <a:chExt cx="1666592" cy="178562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7776008-7416-AF44-A552-8DBD97B2330A}"/>
                </a:ext>
              </a:extLst>
            </p:cNvPr>
            <p:cNvPicPr>
              <a:picLocks/>
            </p:cNvPicPr>
            <p:nvPr/>
          </p:nvPicPr>
          <p:blipFill rotWithShape="1">
            <a:blip r:embed="rId24"/>
            <a:srcRect t="15132"/>
            <a:stretch/>
          </p:blipFill>
          <p:spPr>
            <a:xfrm>
              <a:off x="4488338" y="2989879"/>
              <a:ext cx="1666592" cy="1680377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A3D3D48C-466B-9345-B4AA-9C4B612172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5"/>
            <a:srcRect l="36376" t="1279" r="25922" b="89551"/>
            <a:stretch/>
          </p:blipFill>
          <p:spPr>
            <a:xfrm>
              <a:off x="5106139" y="2884631"/>
              <a:ext cx="675494" cy="1810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4317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7118</TotalTime>
  <Words>103</Words>
  <Application>Microsoft Office PowerPoint</Application>
  <PresentationFormat>A4 (210 x 297 mm)</PresentationFormat>
  <Paragraphs>38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Fotini Vasilopoulou</dc:creator>
  <cp:lastModifiedBy>Mercè pallàs</cp:lastModifiedBy>
  <cp:revision>62</cp:revision>
  <cp:lastPrinted>2020-12-16T16:16:41Z</cp:lastPrinted>
  <dcterms:created xsi:type="dcterms:W3CDTF">2020-11-23T15:26:27Z</dcterms:created>
  <dcterms:modified xsi:type="dcterms:W3CDTF">2020-12-16T19:24:01Z</dcterms:modified>
</cp:coreProperties>
</file>