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Griñán Ferré" initials="CGF" lastIdx="1" clrIdx="0">
    <p:extLst>
      <p:ext uri="{19B8F6BF-5375-455C-9EA6-DF929625EA0E}">
        <p15:presenceInfo xmlns:p15="http://schemas.microsoft.com/office/powerpoint/2012/main" userId="S::christian.grinan@ub.edu::b480bc03-4f3c-4bde-8e49-80ae784616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1"/>
    <p:restoredTop sz="95909"/>
  </p:normalViewPr>
  <p:slideViewPr>
    <p:cSldViewPr snapToGrid="0" snapToObjects="1">
      <p:cViewPr varScale="1">
        <p:scale>
          <a:sx n="79" d="100"/>
          <a:sy n="79" d="100"/>
        </p:scale>
        <p:origin x="30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1175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8151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5232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73304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38442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7041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0045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22263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75811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96497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45185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35CC4-CAD5-894F-A525-98DC3D323E1F}" type="datetimeFigureOut">
              <a:rPr lang="en-ES" smtClean="0"/>
              <a:t>12/16/2020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A316-6480-9547-B5E8-A591E611523A}" type="slidenum">
              <a:rPr lang="en-ES" smtClean="0"/>
              <a:t>‹Nº›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36808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emf"/><Relationship Id="rId3" Type="http://schemas.openxmlformats.org/officeDocument/2006/relationships/image" Target="../media/image2.png"/><Relationship Id="rId21" Type="http://schemas.openxmlformats.org/officeDocument/2006/relationships/image" Target="../media/image20.em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emf"/><Relationship Id="rId25" Type="http://schemas.openxmlformats.org/officeDocument/2006/relationships/image" Target="../media/image24.tiff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tiff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tiff"/><Relationship Id="rId10" Type="http://schemas.openxmlformats.org/officeDocument/2006/relationships/image" Target="../media/image9.png"/><Relationship Id="rId19" Type="http://schemas.openxmlformats.org/officeDocument/2006/relationships/image" Target="../media/image18.em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C6D2FED-879E-7B47-9ACC-339D42D4393E}"/>
              </a:ext>
            </a:extLst>
          </p:cNvPr>
          <p:cNvGrpSpPr/>
          <p:nvPr/>
        </p:nvGrpSpPr>
        <p:grpSpPr>
          <a:xfrm>
            <a:off x="700361" y="538371"/>
            <a:ext cx="5038166" cy="2668049"/>
            <a:chOff x="413831" y="5051063"/>
            <a:chExt cx="5625168" cy="290333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D8438DA-85AC-7841-9E28-36885257CA96}"/>
                </a:ext>
              </a:extLst>
            </p:cNvPr>
            <p:cNvGrpSpPr/>
            <p:nvPr/>
          </p:nvGrpSpPr>
          <p:grpSpPr>
            <a:xfrm>
              <a:off x="818999" y="5254394"/>
              <a:ext cx="5220000" cy="2700000"/>
              <a:chOff x="169879" y="2724855"/>
              <a:chExt cx="4715011" cy="2265309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3C6FBD32-7CDA-CA44-B450-1DFB0BDAEBFA}"/>
                  </a:ext>
                </a:extLst>
              </p:cNvPr>
              <p:cNvPicPr>
                <a:picLocks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0800000" flipH="1">
                <a:off x="1124532" y="2724855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DD8215E3-669C-354D-8FE9-6DB563C867FE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79185" y="2724856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E2AF25AB-65C2-7748-BCB9-07D2B8C9EB50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33838" y="2724856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76D20D2B-60A4-F04C-B63E-26A1F224335F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3988490" y="2724856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E6E7C63E-5290-DD42-98FC-2F1423E2E790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0800000">
                <a:off x="169879" y="2724856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E4267F08-4718-A34E-ACAF-F33725F8EF1D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0800000" flipH="1">
                <a:off x="169879" y="4266564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400C126F-24A7-D944-9CA9-ABB54F56AC0F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0800000">
                <a:off x="169879" y="3495710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B2B88411-1700-C34D-BA3F-322D990A7FB3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4532" y="3495710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80FCA9C2-18C5-F143-B6E5-64C42734BC3B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flipH="1">
                <a:off x="2079185" y="3495710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FBFCFA39-9DEF-904C-BB2B-37C485F9F20E}"/>
                  </a:ext>
                </a:extLst>
              </p:cNvPr>
              <p:cNvPicPr>
                <a:picLocks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flipH="1">
                <a:off x="3033838" y="3495710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979D3210-8800-E541-84E5-8A4195637AAD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988490" y="3495710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4A6231CA-74F2-7C4E-A1FE-3902F6B5FCC6}"/>
                  </a:ext>
                </a:extLst>
              </p:cNvPr>
              <p:cNvPicPr>
                <a:picLocks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24532" y="4266564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B89D337A-8D81-2D44-BD4E-B88AE64D16C2}"/>
                  </a:ext>
                </a:extLst>
              </p:cNvPr>
              <p:cNvPicPr>
                <a:picLocks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 flipH="1">
                <a:off x="2079185" y="4266564"/>
                <a:ext cx="896400" cy="723600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751F56F7-8E17-B04F-B7EF-379F7225C704}"/>
                  </a:ext>
                </a:extLst>
              </p:cNvPr>
              <p:cNvPicPr>
                <a:picLocks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 flipH="1">
                <a:off x="3033838" y="4266564"/>
                <a:ext cx="896400" cy="723600"/>
              </a:xfrm>
              <a:prstGeom prst="rect">
                <a:avLst/>
              </a:prstGeom>
            </p:spPr>
          </p:pic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970382C-6A3A-CE43-B4DA-BDFAC3A9E766}"/>
                </a:ext>
              </a:extLst>
            </p:cNvPr>
            <p:cNvGrpSpPr/>
            <p:nvPr/>
          </p:nvGrpSpPr>
          <p:grpSpPr>
            <a:xfrm>
              <a:off x="1079546" y="5051063"/>
              <a:ext cx="3712490" cy="246221"/>
              <a:chOff x="1114931" y="662868"/>
              <a:chExt cx="3712490" cy="24622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35AD381-F7AB-1842-9C34-90A819C8A9DC}"/>
                  </a:ext>
                </a:extLst>
              </p:cNvPr>
              <p:cNvSpPr txBox="1"/>
              <p:nvPr/>
            </p:nvSpPr>
            <p:spPr>
              <a:xfrm>
                <a:off x="1114931" y="662868"/>
                <a:ext cx="50687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WT Ct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61D4F06-6E63-054A-8C4F-572E1F1F84BB}"/>
                  </a:ext>
                </a:extLst>
              </p:cNvPr>
              <p:cNvSpPr txBox="1"/>
              <p:nvPr/>
            </p:nvSpPr>
            <p:spPr>
              <a:xfrm>
                <a:off x="2094814" y="662868"/>
                <a:ext cx="6783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5XFAD Ct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DF1404C-50CC-7941-9A0B-BCA5D5370030}"/>
                  </a:ext>
                </a:extLst>
              </p:cNvPr>
              <p:cNvSpPr txBox="1"/>
              <p:nvPr/>
            </p:nvSpPr>
            <p:spPr>
              <a:xfrm>
                <a:off x="3071370" y="662868"/>
                <a:ext cx="71526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Donepezil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BA82B0D-C09B-9940-82BB-D1BE0B577940}"/>
                  </a:ext>
                </a:extLst>
              </p:cNvPr>
              <p:cNvSpPr txBox="1"/>
              <p:nvPr/>
            </p:nvSpPr>
            <p:spPr>
              <a:xfrm>
                <a:off x="4144221" y="662868"/>
                <a:ext cx="68320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1000" b="1" dirty="0"/>
                  <a:t>LSL60101</a:t>
                </a: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AC514E4-B094-D04C-8D68-C2F6520365CC}"/>
                </a:ext>
              </a:extLst>
            </p:cNvPr>
            <p:cNvSpPr txBox="1"/>
            <p:nvPr/>
          </p:nvSpPr>
          <p:spPr>
            <a:xfrm rot="16200000">
              <a:off x="92749" y="6453083"/>
              <a:ext cx="88838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C00000"/>
                  </a:solidFill>
                </a:rPr>
                <a:t>GFAP</a:t>
              </a:r>
              <a:r>
                <a:rPr lang="en-US" sz="1000" b="1" dirty="0"/>
                <a:t>/</a:t>
              </a:r>
              <a:r>
                <a:rPr lang="en-US" sz="1000" b="1" dirty="0" err="1">
                  <a:solidFill>
                    <a:srgbClr val="2237A1"/>
                  </a:solidFill>
                </a:rPr>
                <a:t>Hoesct</a:t>
              </a:r>
              <a:endParaRPr lang="en-GR" sz="1000" b="1" dirty="0">
                <a:solidFill>
                  <a:srgbClr val="2237A1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9C28D8C-A044-D44E-AD1F-D370D2BE7F48}"/>
                </a:ext>
              </a:extLst>
            </p:cNvPr>
            <p:cNvGrpSpPr/>
            <p:nvPr/>
          </p:nvGrpSpPr>
          <p:grpSpPr>
            <a:xfrm>
              <a:off x="616075" y="5254394"/>
              <a:ext cx="248473" cy="2700000"/>
              <a:chOff x="598023" y="473885"/>
              <a:chExt cx="248473" cy="2700000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F807DD7E-4F51-D540-8679-26481E2D6BEB}"/>
                  </a:ext>
                </a:extLst>
              </p:cNvPr>
              <p:cNvCxnSpPr/>
              <p:nvPr/>
            </p:nvCxnSpPr>
            <p:spPr>
              <a:xfrm>
                <a:off x="633707" y="473885"/>
                <a:ext cx="0" cy="270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966FB78-D3AA-1643-B015-4A8E9DB94414}"/>
                  </a:ext>
                </a:extLst>
              </p:cNvPr>
              <p:cNvSpPr txBox="1"/>
              <p:nvPr/>
            </p:nvSpPr>
            <p:spPr>
              <a:xfrm rot="16200000">
                <a:off x="550234" y="729802"/>
                <a:ext cx="34336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DG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AEDF698-749C-B24D-92BB-2B57DBA942CD}"/>
                  </a:ext>
                </a:extLst>
              </p:cNvPr>
              <p:cNvSpPr txBox="1"/>
              <p:nvPr/>
            </p:nvSpPr>
            <p:spPr>
              <a:xfrm rot="16200000">
                <a:off x="524606" y="1648722"/>
                <a:ext cx="39305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CA1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20FCE59-85AA-C745-AB81-D6185E2861E9}"/>
                  </a:ext>
                </a:extLst>
              </p:cNvPr>
              <p:cNvSpPr txBox="1"/>
              <p:nvPr/>
            </p:nvSpPr>
            <p:spPr>
              <a:xfrm rot="16200000">
                <a:off x="526858" y="2688863"/>
                <a:ext cx="39305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1000" dirty="0"/>
                  <a:t>CA3</a:t>
                </a:r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1E7BF60-9640-8A4E-885E-073376D0DF98}"/>
              </a:ext>
            </a:extLst>
          </p:cNvPr>
          <p:cNvSpPr txBox="1"/>
          <p:nvPr/>
        </p:nvSpPr>
        <p:spPr>
          <a:xfrm>
            <a:off x="852075" y="357631"/>
            <a:ext cx="2856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300" b="1" dirty="0"/>
              <a:t>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1DE77C0-5B65-CE4C-A989-4F580E2DEB59}"/>
              </a:ext>
            </a:extLst>
          </p:cNvPr>
          <p:cNvSpPr txBox="1"/>
          <p:nvPr/>
        </p:nvSpPr>
        <p:spPr>
          <a:xfrm>
            <a:off x="1022017" y="3471285"/>
            <a:ext cx="271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b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2A2477F-7641-BD43-9551-E119C0D5405E}"/>
              </a:ext>
            </a:extLst>
          </p:cNvPr>
          <p:cNvSpPr txBox="1"/>
          <p:nvPr/>
        </p:nvSpPr>
        <p:spPr>
          <a:xfrm>
            <a:off x="2687653" y="3471285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c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97F39F6-C58D-C442-B0FA-FF186CF0C8EC}"/>
              </a:ext>
            </a:extLst>
          </p:cNvPr>
          <p:cNvSpPr txBox="1"/>
          <p:nvPr/>
        </p:nvSpPr>
        <p:spPr>
          <a:xfrm>
            <a:off x="4317372" y="3471285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4582144-46A0-274C-8DB1-0BF2D1FD079F}"/>
              </a:ext>
            </a:extLst>
          </p:cNvPr>
          <p:cNvSpPr txBox="1"/>
          <p:nvPr/>
        </p:nvSpPr>
        <p:spPr>
          <a:xfrm>
            <a:off x="-11160" y="0"/>
            <a:ext cx="863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6. </a:t>
            </a:r>
            <a:endParaRPr lang="en-ES" sz="1400" b="1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D535144-A160-DF4A-86CD-51FC6CBA9914}"/>
              </a:ext>
            </a:extLst>
          </p:cNvPr>
          <p:cNvSpPr txBox="1"/>
          <p:nvPr/>
        </p:nvSpPr>
        <p:spPr>
          <a:xfrm>
            <a:off x="4786159" y="555586"/>
            <a:ext cx="10422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R" sz="800" b="1"/>
              <a:t>D</a:t>
            </a:r>
            <a:r>
              <a:rPr lang="en-US" sz="800" b="1" dirty="0"/>
              <a:t>one</a:t>
            </a:r>
            <a:r>
              <a:rPr lang="en-GR" sz="800" b="1"/>
              <a:t>p</a:t>
            </a:r>
            <a:r>
              <a:rPr lang="en-US" sz="800" b="1" dirty="0" err="1"/>
              <a:t>ezil</a:t>
            </a:r>
            <a:r>
              <a:rPr lang="en-US" sz="800" b="1" dirty="0"/>
              <a:t>/</a:t>
            </a:r>
            <a:r>
              <a:rPr lang="en-GR" sz="800" b="1"/>
              <a:t>LS</a:t>
            </a:r>
            <a:r>
              <a:rPr lang="en-US" sz="800" b="1" dirty="0"/>
              <a:t>L60101</a:t>
            </a:r>
            <a:endParaRPr lang="en-GR" sz="800" b="1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D62FF634-7CEB-4E40-90C7-506B7A1CA83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42128" y="2413860"/>
            <a:ext cx="896399" cy="79256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639AFFC-0C0E-E84B-BCEF-714AAD8D06F1}"/>
              </a:ext>
            </a:extLst>
          </p:cNvPr>
          <p:cNvPicPr>
            <a:picLocks/>
          </p:cNvPicPr>
          <p:nvPr/>
        </p:nvPicPr>
        <p:blipFill>
          <a:blip r:embed="rId17"/>
          <a:stretch>
            <a:fillRect/>
          </a:stretch>
        </p:blipFill>
        <p:spPr>
          <a:xfrm>
            <a:off x="870228" y="3644832"/>
            <a:ext cx="1728000" cy="15552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192FF88-C453-9D4F-89BA-63E40EE00F44}"/>
              </a:ext>
            </a:extLst>
          </p:cNvPr>
          <p:cNvPicPr>
            <a:picLocks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225" y="3644832"/>
            <a:ext cx="1728000" cy="15552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00FA1F6-9167-6146-BBD8-97EB1ED7041A}"/>
              </a:ext>
            </a:extLst>
          </p:cNvPr>
          <p:cNvPicPr>
            <a:picLocks/>
          </p:cNvPicPr>
          <p:nvPr/>
        </p:nvPicPr>
        <p:blipFill>
          <a:blip r:embed="rId19"/>
          <a:stretch>
            <a:fillRect/>
          </a:stretch>
        </p:blipFill>
        <p:spPr>
          <a:xfrm>
            <a:off x="4158221" y="3644832"/>
            <a:ext cx="1728000" cy="15552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C4E6B2CF-BE79-FE4C-9603-F9602703DC06}"/>
              </a:ext>
            </a:extLst>
          </p:cNvPr>
          <p:cNvPicPr>
            <a:picLocks/>
          </p:cNvPicPr>
          <p:nvPr/>
        </p:nvPicPr>
        <p:blipFill>
          <a:blip r:embed="rId20"/>
          <a:stretch>
            <a:fillRect/>
          </a:stretch>
        </p:blipFill>
        <p:spPr>
          <a:xfrm>
            <a:off x="412495" y="6088958"/>
            <a:ext cx="1727736" cy="1936623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601DABA-EBE0-174F-A560-264DEEB4A1AE}"/>
              </a:ext>
            </a:extLst>
          </p:cNvPr>
          <p:cNvPicPr>
            <a:picLocks/>
          </p:cNvPicPr>
          <p:nvPr/>
        </p:nvPicPr>
        <p:blipFill>
          <a:blip r:embed="rId21"/>
          <a:stretch>
            <a:fillRect/>
          </a:stretch>
        </p:blipFill>
        <p:spPr>
          <a:xfrm>
            <a:off x="2085791" y="6096545"/>
            <a:ext cx="1727736" cy="1936623"/>
          </a:xfrm>
          <a:prstGeom prst="rect">
            <a:avLst/>
          </a:prstGeom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FD8917F8-AABF-3E4B-86CC-9D632EA32520}"/>
              </a:ext>
            </a:extLst>
          </p:cNvPr>
          <p:cNvGrpSpPr/>
          <p:nvPr/>
        </p:nvGrpSpPr>
        <p:grpSpPr>
          <a:xfrm>
            <a:off x="4036301" y="6336479"/>
            <a:ext cx="2648738" cy="1456754"/>
            <a:chOff x="4258457" y="1407465"/>
            <a:chExt cx="2648738" cy="1456754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C784E0F7-BC1F-C54F-82DC-88185A34C174}"/>
                </a:ext>
              </a:extLst>
            </p:cNvPr>
            <p:cNvPicPr>
              <a:picLocks/>
            </p:cNvPicPr>
            <p:nvPr/>
          </p:nvPicPr>
          <p:blipFill rotWithShape="1">
            <a:blip r:embed="rId22"/>
            <a:srcRect l="16414" t="66790" r="36882" b="23750"/>
            <a:stretch/>
          </p:blipFill>
          <p:spPr>
            <a:xfrm>
              <a:off x="4258458" y="1769826"/>
              <a:ext cx="2016000" cy="252000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2C4DFD1C-DD23-4448-AC0D-1E678BEB28F2}"/>
                </a:ext>
              </a:extLst>
            </p:cNvPr>
            <p:cNvPicPr>
              <a:picLocks/>
            </p:cNvPicPr>
            <p:nvPr/>
          </p:nvPicPr>
          <p:blipFill rotWithShape="1">
            <a:blip r:embed="rId23"/>
            <a:srcRect l="8712" t="55313" r="35764" b="29063"/>
            <a:stretch/>
          </p:blipFill>
          <p:spPr>
            <a:xfrm>
              <a:off x="4258458" y="2049975"/>
              <a:ext cx="2016000" cy="252000"/>
            </a:xfrm>
            <a:prstGeom prst="rect">
              <a:avLst/>
            </a:prstGeom>
          </p:spPr>
        </p:pic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773C5636-125E-CF40-ABBF-5D0DA457C10D}"/>
                </a:ext>
              </a:extLst>
            </p:cNvPr>
            <p:cNvGrpSpPr/>
            <p:nvPr/>
          </p:nvGrpSpPr>
          <p:grpSpPr>
            <a:xfrm>
              <a:off x="4319213" y="1407465"/>
              <a:ext cx="2019122" cy="336287"/>
              <a:chOff x="4319213" y="1407465"/>
              <a:chExt cx="2019122" cy="336287"/>
            </a:xfrm>
          </p:grpSpPr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ED9334A9-4ABA-F84F-A5FC-A48D824E7F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1288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FCA32B53-1109-5E41-957F-C39C7D84B5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74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6D03A331-580C-274A-9B98-423517E593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07061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DFBF4A3-B30E-2149-A219-3E13DA9445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9947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88EEEF85-238C-E54D-ABF4-AAF8F1DC26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92832" y="1743752"/>
                <a:ext cx="336504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E7AC2351-C304-204D-9A44-9D9AAAB90185}"/>
                  </a:ext>
                </a:extLst>
              </p:cNvPr>
              <p:cNvSpPr txBox="1"/>
              <p:nvPr/>
            </p:nvSpPr>
            <p:spPr>
              <a:xfrm rot="19908093">
                <a:off x="4319213" y="1539734"/>
                <a:ext cx="460646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R" sz="500" b="1" dirty="0"/>
                  <a:t>WT Ct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EE04656-5FED-0545-A17D-985A2FFAE3C5}"/>
                  </a:ext>
                </a:extLst>
              </p:cNvPr>
              <p:cNvSpPr txBox="1"/>
              <p:nvPr/>
            </p:nvSpPr>
            <p:spPr>
              <a:xfrm rot="19871586">
                <a:off x="4723687" y="1526088"/>
                <a:ext cx="574095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5XFAD Ct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66C7B3F6-572B-3049-991D-5E14AF191EDA}"/>
                  </a:ext>
                </a:extLst>
              </p:cNvPr>
              <p:cNvSpPr txBox="1"/>
              <p:nvPr/>
            </p:nvSpPr>
            <p:spPr>
              <a:xfrm rot="19695651">
                <a:off x="5098363" y="1505777"/>
                <a:ext cx="599782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Donepezil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2B0BF1CC-79D1-4346-BFF9-397720C4E306}"/>
                  </a:ext>
                </a:extLst>
              </p:cNvPr>
              <p:cNvSpPr txBox="1"/>
              <p:nvPr/>
            </p:nvSpPr>
            <p:spPr>
              <a:xfrm rot="19684908">
                <a:off x="5514013" y="1503717"/>
                <a:ext cx="571953" cy="199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R" sz="500" b="1" dirty="0"/>
                  <a:t>LSL60101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C0133582-39C9-9A45-8FA0-8B7B6B931555}"/>
                  </a:ext>
                </a:extLst>
              </p:cNvPr>
              <p:cNvSpPr txBox="1"/>
              <p:nvPr/>
            </p:nvSpPr>
            <p:spPr>
              <a:xfrm rot="19256459">
                <a:off x="5889174" y="1407465"/>
                <a:ext cx="449161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R" sz="500" b="1" dirty="0"/>
                  <a:t>Donepezil</a:t>
                </a:r>
              </a:p>
              <a:p>
                <a:pPr algn="ctr"/>
                <a:r>
                  <a:rPr lang="en-GR" sz="500" b="1" dirty="0"/>
                  <a:t>+ </a:t>
                </a:r>
              </a:p>
              <a:p>
                <a:pPr algn="ctr"/>
                <a:r>
                  <a:rPr lang="en-GR" sz="500" b="1" dirty="0"/>
                  <a:t>LSL60101</a:t>
                </a:r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85C9BD3A-94A0-184B-A272-95C347DF022C}"/>
                </a:ext>
              </a:extLst>
            </p:cNvPr>
            <p:cNvSpPr txBox="1"/>
            <p:nvPr/>
          </p:nvSpPr>
          <p:spPr>
            <a:xfrm>
              <a:off x="6224022" y="1775691"/>
              <a:ext cx="65594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PSD95 </a:t>
              </a:r>
              <a:r>
                <a:rPr lang="en-US" sz="600" dirty="0"/>
                <a:t>95 </a:t>
              </a:r>
              <a:r>
                <a:rPr lang="en-US" sz="600" dirty="0" err="1"/>
                <a:t>kDa</a:t>
              </a:r>
              <a:endParaRPr lang="en-GR" sz="600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F9C422B-9A12-574E-BAB0-585019F60182}"/>
                </a:ext>
              </a:extLst>
            </p:cNvPr>
            <p:cNvSpPr txBox="1"/>
            <p:nvPr/>
          </p:nvSpPr>
          <p:spPr>
            <a:xfrm>
              <a:off x="6214377" y="2061516"/>
              <a:ext cx="69281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GAPDH </a:t>
              </a:r>
              <a:r>
                <a:rPr lang="en-US" sz="600" dirty="0"/>
                <a:t>37 </a:t>
              </a:r>
              <a:r>
                <a:rPr lang="en-US" sz="600" dirty="0" err="1"/>
                <a:t>kDa</a:t>
              </a:r>
              <a:endParaRPr lang="en-GR" sz="600" b="1" dirty="0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E5587BEE-F07A-8D45-879E-F4436AA82F66}"/>
                </a:ext>
              </a:extLst>
            </p:cNvPr>
            <p:cNvPicPr>
              <a:picLocks/>
            </p:cNvPicPr>
            <p:nvPr/>
          </p:nvPicPr>
          <p:blipFill rotWithShape="1">
            <a:blip r:embed="rId24"/>
            <a:srcRect l="26476" t="55171" r="39231" b="31023"/>
            <a:stretch/>
          </p:blipFill>
          <p:spPr>
            <a:xfrm>
              <a:off x="4258457" y="2612219"/>
              <a:ext cx="2016000" cy="252000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4D0D5513-8EB9-0842-B732-AABBEF48CA82}"/>
                </a:ext>
              </a:extLst>
            </p:cNvPr>
            <p:cNvPicPr>
              <a:picLocks/>
            </p:cNvPicPr>
            <p:nvPr/>
          </p:nvPicPr>
          <p:blipFill rotWithShape="1">
            <a:blip r:embed="rId25"/>
            <a:srcRect l="15762" t="47477" r="27985" b="44482"/>
            <a:stretch/>
          </p:blipFill>
          <p:spPr>
            <a:xfrm>
              <a:off x="4258458" y="2330124"/>
              <a:ext cx="2016000" cy="253947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068B2CB-4C3C-4A44-9294-DD5A900A269D}"/>
                </a:ext>
              </a:extLst>
            </p:cNvPr>
            <p:cNvSpPr txBox="1"/>
            <p:nvPr/>
          </p:nvSpPr>
          <p:spPr>
            <a:xfrm>
              <a:off x="6224022" y="2345299"/>
              <a:ext cx="5677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SYN </a:t>
              </a:r>
              <a:r>
                <a:rPr lang="en-US" sz="600" dirty="0"/>
                <a:t>38 </a:t>
              </a:r>
              <a:r>
                <a:rPr lang="en-US" sz="600" dirty="0" err="1"/>
                <a:t>kDa</a:t>
              </a:r>
              <a:endParaRPr lang="en-GR" sz="600" dirty="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CF6E4D1-F951-DA4E-94C7-B0B4A62DC4A5}"/>
                </a:ext>
              </a:extLst>
            </p:cNvPr>
            <p:cNvSpPr txBox="1"/>
            <p:nvPr/>
          </p:nvSpPr>
          <p:spPr>
            <a:xfrm>
              <a:off x="6235242" y="2599246"/>
              <a:ext cx="633507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/>
                <a:t>Actin </a:t>
              </a:r>
              <a:r>
                <a:rPr lang="en-US" sz="700" dirty="0"/>
                <a:t> </a:t>
              </a:r>
              <a:r>
                <a:rPr lang="en-US" sz="600" dirty="0"/>
                <a:t>43 </a:t>
              </a:r>
              <a:r>
                <a:rPr lang="en-US" sz="600" dirty="0" err="1"/>
                <a:t>kDa</a:t>
              </a:r>
              <a:endParaRPr lang="en-GR" sz="600" b="1" dirty="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B662A9DE-E361-F848-85F5-F85E36293890}"/>
              </a:ext>
            </a:extLst>
          </p:cNvPr>
          <p:cNvSpPr txBox="1"/>
          <p:nvPr/>
        </p:nvSpPr>
        <p:spPr>
          <a:xfrm>
            <a:off x="486128" y="6024821"/>
            <a:ext cx="2327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f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264ED57-C1A9-2949-A12F-A7120EF2CE9D}"/>
              </a:ext>
            </a:extLst>
          </p:cNvPr>
          <p:cNvSpPr txBox="1"/>
          <p:nvPr/>
        </p:nvSpPr>
        <p:spPr>
          <a:xfrm>
            <a:off x="2142694" y="6024821"/>
            <a:ext cx="258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200" b="1" dirty="0"/>
              <a:t>g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C3CD822-54C2-5A47-88D9-F1A316F8C217}"/>
              </a:ext>
            </a:extLst>
          </p:cNvPr>
          <p:cNvSpPr txBox="1"/>
          <p:nvPr/>
        </p:nvSpPr>
        <p:spPr>
          <a:xfrm>
            <a:off x="3905535" y="6300052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h</a:t>
            </a:r>
            <a:endParaRPr lang="en-ES" sz="1200" b="1" dirty="0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48D0CA8-D335-2A46-8F52-6F142C7DD24A}"/>
              </a:ext>
            </a:extLst>
          </p:cNvPr>
          <p:cNvCxnSpPr>
            <a:cxnSpLocks/>
          </p:cNvCxnSpPr>
          <p:nvPr/>
        </p:nvCxnSpPr>
        <p:spPr>
          <a:xfrm flipH="1">
            <a:off x="1721741" y="1486087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2B46DA0-E101-6A4C-B838-8BBCA59417A1}"/>
              </a:ext>
            </a:extLst>
          </p:cNvPr>
          <p:cNvCxnSpPr>
            <a:cxnSpLocks/>
          </p:cNvCxnSpPr>
          <p:nvPr/>
        </p:nvCxnSpPr>
        <p:spPr>
          <a:xfrm flipH="1">
            <a:off x="2663053" y="1486087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0BB28ED-48F9-9346-A12A-193833C9416D}"/>
              </a:ext>
            </a:extLst>
          </p:cNvPr>
          <p:cNvCxnSpPr>
            <a:cxnSpLocks/>
          </p:cNvCxnSpPr>
          <p:nvPr/>
        </p:nvCxnSpPr>
        <p:spPr>
          <a:xfrm flipH="1">
            <a:off x="3605451" y="1486087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CA288FEC-6DAF-8E4D-9457-EB8E35C52C89}"/>
              </a:ext>
            </a:extLst>
          </p:cNvPr>
          <p:cNvCxnSpPr>
            <a:cxnSpLocks/>
          </p:cNvCxnSpPr>
          <p:nvPr/>
        </p:nvCxnSpPr>
        <p:spPr>
          <a:xfrm flipH="1">
            <a:off x="4555805" y="1491158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A3CE9CE-4E40-B24E-975D-9433D4DE45AF}"/>
              </a:ext>
            </a:extLst>
          </p:cNvPr>
          <p:cNvCxnSpPr>
            <a:cxnSpLocks/>
          </p:cNvCxnSpPr>
          <p:nvPr/>
        </p:nvCxnSpPr>
        <p:spPr>
          <a:xfrm flipH="1">
            <a:off x="5483559" y="1486087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8A523CE-DD2D-914B-85E9-BC898D29D33D}"/>
              </a:ext>
            </a:extLst>
          </p:cNvPr>
          <p:cNvCxnSpPr>
            <a:cxnSpLocks/>
          </p:cNvCxnSpPr>
          <p:nvPr/>
        </p:nvCxnSpPr>
        <p:spPr>
          <a:xfrm flipH="1">
            <a:off x="1717836" y="233405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B8DF100-C48E-E047-94C5-A214C5734452}"/>
              </a:ext>
            </a:extLst>
          </p:cNvPr>
          <p:cNvCxnSpPr>
            <a:cxnSpLocks/>
          </p:cNvCxnSpPr>
          <p:nvPr/>
        </p:nvCxnSpPr>
        <p:spPr>
          <a:xfrm flipH="1">
            <a:off x="2659148" y="233405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74365EF-FD7E-7B46-92F0-126AA7137C9B}"/>
              </a:ext>
            </a:extLst>
          </p:cNvPr>
          <p:cNvCxnSpPr>
            <a:cxnSpLocks/>
          </p:cNvCxnSpPr>
          <p:nvPr/>
        </p:nvCxnSpPr>
        <p:spPr>
          <a:xfrm flipH="1">
            <a:off x="3601546" y="233405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07CA148-ACCB-CA43-87A6-BB96DA8646B6}"/>
              </a:ext>
            </a:extLst>
          </p:cNvPr>
          <p:cNvCxnSpPr>
            <a:cxnSpLocks/>
          </p:cNvCxnSpPr>
          <p:nvPr/>
        </p:nvCxnSpPr>
        <p:spPr>
          <a:xfrm flipH="1">
            <a:off x="4551900" y="233130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691FA9B-8E29-BB4F-AB30-D3D423CA3C4B}"/>
              </a:ext>
            </a:extLst>
          </p:cNvPr>
          <p:cNvCxnSpPr>
            <a:cxnSpLocks/>
          </p:cNvCxnSpPr>
          <p:nvPr/>
        </p:nvCxnSpPr>
        <p:spPr>
          <a:xfrm flipH="1">
            <a:off x="5479654" y="2334050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5A273E1-1007-AE44-906B-B4BF193D751B}"/>
              </a:ext>
            </a:extLst>
          </p:cNvPr>
          <p:cNvCxnSpPr>
            <a:cxnSpLocks/>
          </p:cNvCxnSpPr>
          <p:nvPr/>
        </p:nvCxnSpPr>
        <p:spPr>
          <a:xfrm flipH="1">
            <a:off x="1713930" y="318201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EF33BCA-1F6F-4B42-AAEA-0A53FAA7CD61}"/>
              </a:ext>
            </a:extLst>
          </p:cNvPr>
          <p:cNvCxnSpPr>
            <a:cxnSpLocks/>
          </p:cNvCxnSpPr>
          <p:nvPr/>
        </p:nvCxnSpPr>
        <p:spPr>
          <a:xfrm flipH="1">
            <a:off x="2655242" y="318201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1840C84F-97EE-834B-91FC-077D284E6C7D}"/>
              </a:ext>
            </a:extLst>
          </p:cNvPr>
          <p:cNvCxnSpPr>
            <a:cxnSpLocks/>
          </p:cNvCxnSpPr>
          <p:nvPr/>
        </p:nvCxnSpPr>
        <p:spPr>
          <a:xfrm flipH="1">
            <a:off x="3597640" y="318201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84E07DA-4A94-1446-A695-EB2E876DBD6F}"/>
              </a:ext>
            </a:extLst>
          </p:cNvPr>
          <p:cNvCxnSpPr>
            <a:cxnSpLocks/>
          </p:cNvCxnSpPr>
          <p:nvPr/>
        </p:nvCxnSpPr>
        <p:spPr>
          <a:xfrm flipH="1">
            <a:off x="4547994" y="3179272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32226E27-A606-D54F-A72F-700808B69DD7}"/>
              </a:ext>
            </a:extLst>
          </p:cNvPr>
          <p:cNvCxnSpPr>
            <a:cxnSpLocks/>
          </p:cNvCxnSpPr>
          <p:nvPr/>
        </p:nvCxnSpPr>
        <p:spPr>
          <a:xfrm flipH="1">
            <a:off x="5475748" y="3182016"/>
            <a:ext cx="21472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FB92D47F-4F24-8141-9A5D-93ACA8B98986}"/>
              </a:ext>
            </a:extLst>
          </p:cNvPr>
          <p:cNvSpPr txBox="1"/>
          <p:nvPr/>
        </p:nvSpPr>
        <p:spPr>
          <a:xfrm>
            <a:off x="1692456" y="1381802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3D4C0AE-F127-1942-90A9-BDBFBD9CEC88}"/>
              </a:ext>
            </a:extLst>
          </p:cNvPr>
          <p:cNvSpPr txBox="1"/>
          <p:nvPr/>
        </p:nvSpPr>
        <p:spPr>
          <a:xfrm>
            <a:off x="2633090" y="1375265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06A18BC-7A42-DA49-841F-476D26D4B8B6}"/>
              </a:ext>
            </a:extLst>
          </p:cNvPr>
          <p:cNvSpPr txBox="1"/>
          <p:nvPr/>
        </p:nvSpPr>
        <p:spPr>
          <a:xfrm>
            <a:off x="3581918" y="1375409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DBBC3D2-76C1-A142-991D-3B7BAC97743B}"/>
              </a:ext>
            </a:extLst>
          </p:cNvPr>
          <p:cNvSpPr txBox="1"/>
          <p:nvPr/>
        </p:nvSpPr>
        <p:spPr>
          <a:xfrm>
            <a:off x="4506260" y="1375518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15D1959-84F8-9B45-A84C-A1A0C959CD3D}"/>
              </a:ext>
            </a:extLst>
          </p:cNvPr>
          <p:cNvSpPr txBox="1"/>
          <p:nvPr/>
        </p:nvSpPr>
        <p:spPr>
          <a:xfrm>
            <a:off x="5447470" y="1377089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A35B7959-7D1A-6E42-902B-DB812B32C421}"/>
              </a:ext>
            </a:extLst>
          </p:cNvPr>
          <p:cNvSpPr txBox="1"/>
          <p:nvPr/>
        </p:nvSpPr>
        <p:spPr>
          <a:xfrm>
            <a:off x="1680983" y="2237020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8CA2171-32AE-454E-A9F5-BA159BB290E1}"/>
              </a:ext>
            </a:extLst>
          </p:cNvPr>
          <p:cNvSpPr txBox="1"/>
          <p:nvPr/>
        </p:nvSpPr>
        <p:spPr>
          <a:xfrm>
            <a:off x="2621617" y="2230483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1476C20-41BA-7449-BE4A-A34DFD0A0CA2}"/>
              </a:ext>
            </a:extLst>
          </p:cNvPr>
          <p:cNvSpPr txBox="1"/>
          <p:nvPr/>
        </p:nvSpPr>
        <p:spPr>
          <a:xfrm>
            <a:off x="3570445" y="2230627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A4815DE-F6BE-CC48-B8E8-4AE9AE2FEF57}"/>
              </a:ext>
            </a:extLst>
          </p:cNvPr>
          <p:cNvSpPr txBox="1"/>
          <p:nvPr/>
        </p:nvSpPr>
        <p:spPr>
          <a:xfrm>
            <a:off x="4494787" y="2230736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60D0091-CF39-464B-ADA2-135C233511FE}"/>
              </a:ext>
            </a:extLst>
          </p:cNvPr>
          <p:cNvSpPr txBox="1"/>
          <p:nvPr/>
        </p:nvSpPr>
        <p:spPr>
          <a:xfrm>
            <a:off x="5435997" y="2232307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9D85D3E-09EC-DD41-BD6B-23283A98FD06}"/>
              </a:ext>
            </a:extLst>
          </p:cNvPr>
          <p:cNvSpPr txBox="1"/>
          <p:nvPr/>
        </p:nvSpPr>
        <p:spPr>
          <a:xfrm>
            <a:off x="1680983" y="3083439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DAF9F10-B79C-6B48-BEF5-3B224A7DE2ED}"/>
              </a:ext>
            </a:extLst>
          </p:cNvPr>
          <p:cNvSpPr txBox="1"/>
          <p:nvPr/>
        </p:nvSpPr>
        <p:spPr>
          <a:xfrm>
            <a:off x="2621617" y="3076902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ED29B2D-9C97-A043-BC21-A4F0596ECCEF}"/>
              </a:ext>
            </a:extLst>
          </p:cNvPr>
          <p:cNvSpPr txBox="1"/>
          <p:nvPr/>
        </p:nvSpPr>
        <p:spPr>
          <a:xfrm>
            <a:off x="3570445" y="3077046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DC3ACE0-AB70-FA4D-A1FA-2E48E3B876C6}"/>
              </a:ext>
            </a:extLst>
          </p:cNvPr>
          <p:cNvSpPr txBox="1"/>
          <p:nvPr/>
        </p:nvSpPr>
        <p:spPr>
          <a:xfrm>
            <a:off x="4494787" y="3077155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027520D-5738-FF47-94DE-E2289B3C68FC}"/>
              </a:ext>
            </a:extLst>
          </p:cNvPr>
          <p:cNvSpPr txBox="1"/>
          <p:nvPr/>
        </p:nvSpPr>
        <p:spPr>
          <a:xfrm>
            <a:off x="5435997" y="3078726"/>
            <a:ext cx="301686" cy="13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" dirty="0">
                <a:solidFill>
                  <a:schemeClr val="bg1"/>
                </a:solidFill>
              </a:rPr>
              <a:t>200 </a:t>
            </a:r>
            <a:r>
              <a:rPr lang="el-GR" sz="300" dirty="0">
                <a:solidFill>
                  <a:schemeClr val="bg1"/>
                </a:solidFill>
              </a:rPr>
              <a:t>μ</a:t>
            </a:r>
            <a:r>
              <a:rPr lang="en-US" sz="300" dirty="0">
                <a:solidFill>
                  <a:schemeClr val="bg1"/>
                </a:solidFill>
              </a:rPr>
              <a:t>m</a:t>
            </a:r>
            <a:endParaRPr lang="en-ES" sz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426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7116</TotalTime>
  <Words>95</Words>
  <Application>Microsoft Office PowerPoint</Application>
  <PresentationFormat>A4 (210 x 297 mm)</PresentationFormat>
  <Paragraphs>43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Fotini Vasilopoulou</dc:creator>
  <cp:lastModifiedBy>Mercè pallàs</cp:lastModifiedBy>
  <cp:revision>58</cp:revision>
  <cp:lastPrinted>2020-12-16T16:16:41Z</cp:lastPrinted>
  <dcterms:created xsi:type="dcterms:W3CDTF">2020-11-23T15:26:27Z</dcterms:created>
  <dcterms:modified xsi:type="dcterms:W3CDTF">2020-12-16T19:22:36Z</dcterms:modified>
</cp:coreProperties>
</file>