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>
      <p:cViewPr varScale="1">
        <p:scale>
          <a:sx n="125" d="100"/>
          <a:sy n="125" d="100"/>
        </p:scale>
        <p:origin x="38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23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4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55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16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05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7489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29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21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83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983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9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E94FC-0387-4E1D-B41B-842E2FC67B9E}" type="datetimeFigureOut">
              <a:rPr lang="fr-FR" smtClean="0"/>
              <a:t>10/12/2020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6DEE1-0761-4455-A1D1-51A6C9C529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945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227002" y="8398470"/>
            <a:ext cx="18473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Connecteur droit avec flèche 57"/>
          <p:cNvCxnSpPr>
            <a:cxnSpLocks/>
          </p:cNvCxnSpPr>
          <p:nvPr/>
        </p:nvCxnSpPr>
        <p:spPr>
          <a:xfrm>
            <a:off x="2729682" y="2685108"/>
            <a:ext cx="3345582" cy="1977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1263498" y="2002438"/>
            <a:ext cx="6016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  <a:endParaRPr lang="fr-FR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2514925" y="6309578"/>
            <a:ext cx="1130438" cy="338554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ea typeface="SimSun"/>
                <a:cs typeface="Arial" panose="020B0604020202020204" pitchFamily="34" charset="0"/>
              </a:rPr>
              <a:t>COVID-19</a:t>
            </a:r>
            <a:endParaRPr lang="fr-F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Connecteur droit avec flèche 50"/>
          <p:cNvCxnSpPr/>
          <p:nvPr/>
        </p:nvCxnSpPr>
        <p:spPr>
          <a:xfrm>
            <a:off x="4188216" y="3349427"/>
            <a:ext cx="26259" cy="2205870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C32C8C2-B609-9D44-A0B3-A5142D9E4899}"/>
              </a:ext>
            </a:extLst>
          </p:cNvPr>
          <p:cNvSpPr/>
          <p:nvPr/>
        </p:nvSpPr>
        <p:spPr>
          <a:xfrm flipH="1">
            <a:off x="4982441" y="1478166"/>
            <a:ext cx="5635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dirty="0"/>
          </a:p>
        </p:txBody>
      </p:sp>
      <p:cxnSp>
        <p:nvCxnSpPr>
          <p:cNvPr id="38" name="Connecteur droit avec flèche 24">
            <a:extLst>
              <a:ext uri="{FF2B5EF4-FFF2-40B4-BE49-F238E27FC236}">
                <a16:creationId xmlns="" xmlns:a16="http://schemas.microsoft.com/office/drawing/2014/main" id="{47147196-F1BB-AA40-9341-AF021C0EA8DC}"/>
              </a:ext>
            </a:extLst>
          </p:cNvPr>
          <p:cNvCxnSpPr>
            <a:cxnSpLocks/>
          </p:cNvCxnSpPr>
          <p:nvPr/>
        </p:nvCxnSpPr>
        <p:spPr>
          <a:xfrm flipH="1">
            <a:off x="2514925" y="3249763"/>
            <a:ext cx="1148731" cy="793137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716490D8-8AB5-3044-AC2E-B5BCB2566491}"/>
              </a:ext>
            </a:extLst>
          </p:cNvPr>
          <p:cNvSpPr/>
          <p:nvPr/>
        </p:nvSpPr>
        <p:spPr>
          <a:xfrm>
            <a:off x="767452" y="1966501"/>
            <a:ext cx="61587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fr-FR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19E59E4-5A7E-414D-AD10-8CBFF8AA1283}"/>
              </a:ext>
            </a:extLst>
          </p:cNvPr>
          <p:cNvSpPr/>
          <p:nvPr/>
        </p:nvSpPr>
        <p:spPr>
          <a:xfrm>
            <a:off x="1064279" y="2330985"/>
            <a:ext cx="6158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dirty="0"/>
          </a:p>
        </p:txBody>
      </p:sp>
      <p:sp>
        <p:nvSpPr>
          <p:cNvPr id="64" name="Ellipse 3">
            <a:extLst>
              <a:ext uri="{FF2B5EF4-FFF2-40B4-BE49-F238E27FC236}">
                <a16:creationId xmlns="" xmlns:a16="http://schemas.microsoft.com/office/drawing/2014/main" id="{10BD1784-8A75-494D-9BB7-CB17D062F2C7}"/>
              </a:ext>
            </a:extLst>
          </p:cNvPr>
          <p:cNvSpPr/>
          <p:nvPr/>
        </p:nvSpPr>
        <p:spPr>
          <a:xfrm>
            <a:off x="3822480" y="829321"/>
            <a:ext cx="484028" cy="459412"/>
          </a:xfrm>
          <a:prstGeom prst="ellipse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ZoneTexte 7">
            <a:extLst>
              <a:ext uri="{FF2B5EF4-FFF2-40B4-BE49-F238E27FC236}">
                <a16:creationId xmlns="" xmlns:a16="http://schemas.microsoft.com/office/drawing/2014/main" id="{E499F964-7A00-2E4F-8607-881E45AD58B7}"/>
              </a:ext>
            </a:extLst>
          </p:cNvPr>
          <p:cNvSpPr txBox="1"/>
          <p:nvPr/>
        </p:nvSpPr>
        <p:spPr>
          <a:xfrm>
            <a:off x="1298808" y="3967535"/>
            <a:ext cx="1080297" cy="461665"/>
          </a:xfrm>
          <a:prstGeom prst="rect">
            <a:avLst/>
          </a:prstGeom>
          <a:noFill/>
          <a:ln w="3175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SARS-CoV-2</a:t>
            </a:r>
          </a:p>
          <a:p>
            <a:pPr algn="ctr"/>
            <a:r>
              <a:rPr lang="fr-FR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droplet</a:t>
            </a:r>
            <a:endParaRPr lang="fr-FR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ZoneTexte 42">
            <a:extLst>
              <a:ext uri="{FF2B5EF4-FFF2-40B4-BE49-F238E27FC236}">
                <a16:creationId xmlns="" xmlns:a16="http://schemas.microsoft.com/office/drawing/2014/main" id="{8C9688BA-1F8B-0540-A956-6AAB72EBF7B2}"/>
              </a:ext>
            </a:extLst>
          </p:cNvPr>
          <p:cNvSpPr txBox="1"/>
          <p:nvPr/>
        </p:nvSpPr>
        <p:spPr>
          <a:xfrm>
            <a:off x="3026818" y="1342497"/>
            <a:ext cx="1527982" cy="4154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105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Airborne SARS-CoV-2</a:t>
            </a:r>
          </a:p>
          <a:p>
            <a:pPr algn="ctr"/>
            <a:r>
              <a:rPr lang="en-US" sz="105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Droplet nuclei</a:t>
            </a:r>
            <a:endParaRPr lang="en-US" sz="105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565" y="2908115"/>
            <a:ext cx="4083277" cy="2478980"/>
          </a:xfrm>
          <a:prstGeom prst="rect">
            <a:avLst/>
          </a:prstGeom>
        </p:spPr>
      </p:pic>
      <p:sp>
        <p:nvSpPr>
          <p:cNvPr id="40" name="ZoneTexte 39"/>
          <p:cNvSpPr txBox="1"/>
          <p:nvPr/>
        </p:nvSpPr>
        <p:spPr>
          <a:xfrm>
            <a:off x="1269764" y="1030458"/>
            <a:ext cx="1231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endParaRPr lang="en-US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ensées 1"/>
          <p:cNvSpPr/>
          <p:nvPr/>
        </p:nvSpPr>
        <p:spPr>
          <a:xfrm flipH="1">
            <a:off x="173280" y="1400314"/>
            <a:ext cx="2534077" cy="1990453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ZoneTexte 59"/>
          <p:cNvSpPr txBox="1"/>
          <p:nvPr/>
        </p:nvSpPr>
        <p:spPr>
          <a:xfrm>
            <a:off x="564106" y="4706560"/>
            <a:ext cx="2192337" cy="153888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Air  pollution-related impaired airways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permeability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↘ </a:t>
            </a: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functioning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of airways       </a:t>
            </a:r>
          </a:p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   ciliated </a:t>
            </a:r>
            <a:r>
              <a:rPr lang="en-US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</a:p>
          <a:p>
            <a:r>
              <a:rPr lang="fr-FR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↘ macrophages </a:t>
            </a:r>
            <a:r>
              <a:rPr lang="fr-FR" sz="1050" dirty="0" err="1">
                <a:latin typeface="Arial" panose="020B0604020202020204" pitchFamily="34" charset="0"/>
                <a:cs typeface="Arial" panose="020B0604020202020204" pitchFamily="34" charset="0"/>
              </a:rPr>
              <a:t>phagocytosis</a:t>
            </a:r>
            <a:endParaRPr lang="fr-FR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05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↘ immune </a:t>
            </a: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respiratory </a:t>
            </a:r>
            <a:r>
              <a:rPr lang="en-US" sz="105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endParaRPr lang="en-US" sz="1050" dirty="0">
              <a:solidFill>
                <a:prstClr val="black"/>
              </a:solidFill>
              <a:latin typeface="Arial" panose="020B0604020202020204" pitchFamily="34" charset="0"/>
              <a:ea typeface="SimSun"/>
              <a:cs typeface="Arial" panose="020B0604020202020204" pitchFamily="34" charset="0"/>
            </a:endParaRPr>
          </a:p>
        </p:txBody>
      </p:sp>
      <p:cxnSp>
        <p:nvCxnSpPr>
          <p:cNvPr id="63" name="Connecteur droit avec flèche 62"/>
          <p:cNvCxnSpPr>
            <a:cxnSpLocks/>
          </p:cNvCxnSpPr>
          <p:nvPr/>
        </p:nvCxnSpPr>
        <p:spPr>
          <a:xfrm>
            <a:off x="3099622" y="5445224"/>
            <a:ext cx="1" cy="782536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8F9EC130-DAF8-9F45-A14C-1F9BDC049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733" y="3690101"/>
            <a:ext cx="218763" cy="21876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2A1DCE04-A79E-F94C-B162-9024BAD3D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947" y="3623947"/>
            <a:ext cx="218763" cy="21876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="" xmlns:a16="http://schemas.microsoft.com/office/drawing/2014/main" id="{0DBD7B47-A390-B945-B728-1234F7842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133" y="3424589"/>
            <a:ext cx="218763" cy="218763"/>
          </a:xfrm>
          <a:prstGeom prst="rect">
            <a:avLst/>
          </a:prstGeom>
        </p:spPr>
      </p:pic>
      <p:sp>
        <p:nvSpPr>
          <p:cNvPr id="42" name="Ellipse 3">
            <a:extLst>
              <a:ext uri="{FF2B5EF4-FFF2-40B4-BE49-F238E27FC236}">
                <a16:creationId xmlns="" xmlns:a16="http://schemas.microsoft.com/office/drawing/2014/main" id="{10BD1784-8A75-494D-9BB7-CB17D062F2C7}"/>
              </a:ext>
            </a:extLst>
          </p:cNvPr>
          <p:cNvSpPr/>
          <p:nvPr/>
        </p:nvSpPr>
        <p:spPr>
          <a:xfrm>
            <a:off x="3760629" y="417937"/>
            <a:ext cx="484028" cy="459412"/>
          </a:xfrm>
          <a:prstGeom prst="ellipse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Picture 64">
            <a:extLst>
              <a:ext uri="{FF2B5EF4-FFF2-40B4-BE49-F238E27FC236}">
                <a16:creationId xmlns="" xmlns:a16="http://schemas.microsoft.com/office/drawing/2014/main" id="{8C98A605-21E4-7749-9FB4-4D6B5D090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795" y="1028702"/>
            <a:ext cx="227590" cy="227590"/>
          </a:xfrm>
          <a:prstGeom prst="rect">
            <a:avLst/>
          </a:prstGeom>
        </p:spPr>
      </p:pic>
      <p:sp>
        <p:nvSpPr>
          <p:cNvPr id="47" name="Ellipse 3">
            <a:extLst>
              <a:ext uri="{FF2B5EF4-FFF2-40B4-BE49-F238E27FC236}">
                <a16:creationId xmlns="" xmlns:a16="http://schemas.microsoft.com/office/drawing/2014/main" id="{10BD1784-8A75-494D-9BB7-CB17D062F2C7}"/>
              </a:ext>
            </a:extLst>
          </p:cNvPr>
          <p:cNvSpPr/>
          <p:nvPr/>
        </p:nvSpPr>
        <p:spPr>
          <a:xfrm>
            <a:off x="4278924" y="581348"/>
            <a:ext cx="484028" cy="459412"/>
          </a:xfrm>
          <a:prstGeom prst="ellipse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64">
            <a:extLst>
              <a:ext uri="{FF2B5EF4-FFF2-40B4-BE49-F238E27FC236}">
                <a16:creationId xmlns="" xmlns:a16="http://schemas.microsoft.com/office/drawing/2014/main" id="{8C98A605-21E4-7749-9FB4-4D6B5D090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440" y="872593"/>
            <a:ext cx="227590" cy="227590"/>
          </a:xfrm>
          <a:prstGeom prst="rect">
            <a:avLst/>
          </a:prstGeom>
        </p:spPr>
      </p:pic>
      <p:sp>
        <p:nvSpPr>
          <p:cNvPr id="52" name="Ellipse 3">
            <a:extLst>
              <a:ext uri="{FF2B5EF4-FFF2-40B4-BE49-F238E27FC236}">
                <a16:creationId xmlns="" xmlns:a16="http://schemas.microsoft.com/office/drawing/2014/main" id="{10BD1784-8A75-494D-9BB7-CB17D062F2C7}"/>
              </a:ext>
            </a:extLst>
          </p:cNvPr>
          <p:cNvSpPr/>
          <p:nvPr/>
        </p:nvSpPr>
        <p:spPr>
          <a:xfrm>
            <a:off x="3276601" y="446837"/>
            <a:ext cx="484028" cy="459412"/>
          </a:xfrm>
          <a:prstGeom prst="ellipse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449" y="564813"/>
            <a:ext cx="227590" cy="227590"/>
          </a:xfrm>
          <a:prstGeom prst="rect">
            <a:avLst/>
          </a:prstGeom>
        </p:spPr>
      </p:pic>
      <p:pic>
        <p:nvPicPr>
          <p:cNvPr id="56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61" y="632202"/>
            <a:ext cx="227590" cy="227590"/>
          </a:xfrm>
          <a:prstGeom prst="rect">
            <a:avLst/>
          </a:prstGeom>
        </p:spPr>
      </p:pic>
      <p:sp>
        <p:nvSpPr>
          <p:cNvPr id="68" name="ZoneTexte 67"/>
          <p:cNvSpPr txBox="1"/>
          <p:nvPr/>
        </p:nvSpPr>
        <p:spPr>
          <a:xfrm>
            <a:off x="6653493" y="3349219"/>
            <a:ext cx="125491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Lung </a:t>
            </a:r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diseases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ZoneTexte 69"/>
          <p:cNvSpPr txBox="1"/>
          <p:nvPr/>
        </p:nvSpPr>
        <p:spPr>
          <a:xfrm>
            <a:off x="6465892" y="2449364"/>
            <a:ext cx="1983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Air  pollution-related </a:t>
            </a:r>
            <a:endParaRPr lang="en-US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ealth effects </a:t>
            </a:r>
            <a:endParaRPr lang="fr-F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6444968" y="5661248"/>
            <a:ext cx="2569101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ea typeface="SimSun"/>
                <a:cs typeface="Arial" panose="020B0604020202020204" pitchFamily="34" charset="0"/>
              </a:rPr>
              <a:t>COVID-19 KNOWN </a:t>
            </a:r>
          </a:p>
          <a:p>
            <a:pPr algn="ctr"/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ea typeface="SimSun"/>
                <a:cs typeface="Arial" panose="020B0604020202020204" pitchFamily="34" charset="0"/>
              </a:rPr>
              <a:t>ASSOCIATED DISEASES</a:t>
            </a:r>
            <a:endParaRPr lang="fr-F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ZoneTexte 71"/>
          <p:cNvSpPr txBox="1"/>
          <p:nvPr/>
        </p:nvSpPr>
        <p:spPr>
          <a:xfrm>
            <a:off x="2287349" y="1056895"/>
            <a:ext cx="1317880" cy="4206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 as carrier</a:t>
            </a:r>
          </a:p>
          <a:p>
            <a:pPr algn="ctr"/>
            <a:endParaRPr lang="fr-FR" sz="1400" baseline="-25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7226466" y="3780795"/>
            <a:ext cx="184876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Cardiovascular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diseases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6062209" y="4157208"/>
            <a:ext cx="184876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diseases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ZoneTexte 74"/>
          <p:cNvSpPr txBox="1"/>
          <p:nvPr/>
        </p:nvSpPr>
        <p:spPr>
          <a:xfrm>
            <a:off x="6313936" y="4792625"/>
            <a:ext cx="18487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Cancer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fr-FR" sz="12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fr-FR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ZoneTexte 76"/>
          <p:cNvSpPr txBox="1"/>
          <p:nvPr/>
        </p:nvSpPr>
        <p:spPr>
          <a:xfrm>
            <a:off x="7280950" y="4510672"/>
            <a:ext cx="184876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Neural </a:t>
            </a:r>
            <a:r>
              <a:rPr lang="fr-F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diseases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9286" y="3799483"/>
            <a:ext cx="310804" cy="31376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9105" y="3446226"/>
            <a:ext cx="361956" cy="302727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9071" y="4473708"/>
            <a:ext cx="324036" cy="28803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4615" y="4044765"/>
            <a:ext cx="285468" cy="423475"/>
          </a:xfrm>
          <a:prstGeom prst="rect">
            <a:avLst/>
          </a:prstGeom>
        </p:spPr>
      </p:pic>
      <p:pic>
        <p:nvPicPr>
          <p:cNvPr id="46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473" y="813170"/>
            <a:ext cx="227590" cy="22759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8C98A605-21E4-7749-9FB4-4D6B5D090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820" y="472702"/>
            <a:ext cx="227590" cy="22759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641" y="453666"/>
            <a:ext cx="227590" cy="227590"/>
          </a:xfrm>
          <a:prstGeom prst="rect">
            <a:avLst/>
          </a:prstGeom>
        </p:spPr>
      </p:pic>
      <p:sp>
        <p:nvSpPr>
          <p:cNvPr id="78" name="Ellipse 3">
            <a:extLst>
              <a:ext uri="{FF2B5EF4-FFF2-40B4-BE49-F238E27FC236}">
                <a16:creationId xmlns="" xmlns:a16="http://schemas.microsoft.com/office/drawing/2014/main" id="{10BD1784-8A75-494D-9BB7-CB17D062F2C7}"/>
              </a:ext>
            </a:extLst>
          </p:cNvPr>
          <p:cNvSpPr/>
          <p:nvPr/>
        </p:nvSpPr>
        <p:spPr>
          <a:xfrm>
            <a:off x="3345542" y="791462"/>
            <a:ext cx="484028" cy="459412"/>
          </a:xfrm>
          <a:prstGeom prst="ellipse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9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564" y="632202"/>
            <a:ext cx="227590" cy="227590"/>
          </a:xfrm>
          <a:prstGeom prst="rect">
            <a:avLst/>
          </a:prstGeom>
        </p:spPr>
      </p:pic>
      <p:pic>
        <p:nvPicPr>
          <p:cNvPr id="80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852" y="843721"/>
            <a:ext cx="227590" cy="227590"/>
          </a:xfrm>
          <a:prstGeom prst="rect">
            <a:avLst/>
          </a:prstGeom>
        </p:spPr>
      </p:pic>
      <p:pic>
        <p:nvPicPr>
          <p:cNvPr id="81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511" y="714341"/>
            <a:ext cx="227590" cy="227590"/>
          </a:xfrm>
          <a:prstGeom prst="rect">
            <a:avLst/>
          </a:prstGeom>
        </p:spPr>
      </p:pic>
      <p:sp>
        <p:nvSpPr>
          <p:cNvPr id="83" name="Pensées 82"/>
          <p:cNvSpPr/>
          <p:nvPr/>
        </p:nvSpPr>
        <p:spPr>
          <a:xfrm>
            <a:off x="2439423" y="77562"/>
            <a:ext cx="2625222" cy="2151969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65">
            <a:extLst>
              <a:ext uri="{FF2B5EF4-FFF2-40B4-BE49-F238E27FC236}">
                <a16:creationId xmlns="" xmlns:a16="http://schemas.microsoft.com/office/drawing/2014/main" id="{624AD43B-ECDF-EA46-90BF-98BA4C78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444" y="965395"/>
            <a:ext cx="227590" cy="22759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372200" y="3049872"/>
            <a:ext cx="2703030" cy="2467360"/>
          </a:xfrm>
          <a:prstGeom prst="rect">
            <a:avLst/>
          </a:prstGeom>
          <a:solidFill>
            <a:schemeClr val="bg2">
              <a:lumMod val="75000"/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6596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400"/>
              </a:spcBef>
              <a:buNone/>
            </a:pP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GB" sz="1400" dirty="0"/>
              <a:t>Two patterns seem </a:t>
            </a:r>
            <a:r>
              <a:rPr lang="en-GB" sz="1400" dirty="0" smtClean="0"/>
              <a:t>possible. </a:t>
            </a:r>
            <a:r>
              <a:rPr lang="en-GB" sz="1400" dirty="0"/>
              <a:t>Air pollution may contribute to </a:t>
            </a:r>
            <a:r>
              <a:rPr lang="en-GB" sz="1400" dirty="0" smtClean="0"/>
              <a:t>COVID-19 </a:t>
            </a:r>
            <a:r>
              <a:rPr lang="en-GB" sz="1400" dirty="0"/>
              <a:t>pandemic by </a:t>
            </a:r>
            <a:r>
              <a:rPr lang="en-GB" sz="1400" dirty="0" smtClean="0"/>
              <a:t>1) rendering </a:t>
            </a:r>
            <a:r>
              <a:rPr lang="en-GB" sz="1400" dirty="0"/>
              <a:t>people more susceptible to infection by </a:t>
            </a:r>
            <a:r>
              <a:rPr lang="en-GB" sz="1400" dirty="0" smtClean="0"/>
              <a:t>SARS-CoV-2 through impaired mucosal permeability or increasing individual susceptibility to develop chronic </a:t>
            </a:r>
            <a:r>
              <a:rPr lang="en-GB" sz="1400" dirty="0" smtClean="0"/>
              <a:t>diseases </a:t>
            </a:r>
            <a:r>
              <a:rPr lang="en-GB" sz="1400" dirty="0" smtClean="0"/>
              <a:t>putting </a:t>
            </a:r>
            <a:r>
              <a:rPr lang="en-GB" sz="1400" dirty="0"/>
              <a:t>COVID-19 patients at higher risk of severe events and death</a:t>
            </a:r>
            <a:r>
              <a:rPr lang="en-GB" sz="1400" dirty="0" smtClean="0"/>
              <a:t> </a:t>
            </a:r>
            <a:r>
              <a:rPr lang="en-GB" sz="1400" dirty="0" smtClean="0"/>
              <a:t>2) augmenting the risk of exposure to SARS-CoV-2. </a:t>
            </a:r>
            <a:r>
              <a:rPr lang="en-GB" sz="1400" dirty="0"/>
              <a:t>Once in the air, </a:t>
            </a:r>
            <a:r>
              <a:rPr lang="en-GB" sz="1400" dirty="0">
                <a:solidFill>
                  <a:prstClr val="black"/>
                </a:solidFill>
              </a:rPr>
              <a:t>SARS-CoV-2</a:t>
            </a:r>
            <a:r>
              <a:rPr lang="en-GB" sz="1400" dirty="0" smtClean="0"/>
              <a:t> </a:t>
            </a:r>
            <a:r>
              <a:rPr lang="en-GB" sz="1400" dirty="0"/>
              <a:t>can either be </a:t>
            </a:r>
            <a:r>
              <a:rPr lang="en-GB" sz="1400" dirty="0" smtClean="0"/>
              <a:t>carried </a:t>
            </a:r>
            <a:r>
              <a:rPr lang="en-GB" sz="1400" dirty="0"/>
              <a:t>by fine particles or mix with secondary ultrafine aerosols</a:t>
            </a: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n-US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Ozone; NO</a:t>
            </a:r>
            <a:r>
              <a:rPr lang="en-US" sz="1400" baseline="-25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Nitrogen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dioxide; PM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Particulate 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</a:t>
            </a: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400"/>
              </a:spcBef>
              <a:buNone/>
            </a:pPr>
            <a:endParaRPr lang="en-US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400"/>
              </a:spcBef>
              <a:buNone/>
            </a:pPr>
            <a:endParaRPr lang="en-US" sz="1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400"/>
              </a:spcBef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899592" y="354142"/>
            <a:ext cx="5148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fr-FR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Fig</a:t>
            </a:r>
            <a:r>
              <a:rPr lang="fr-FR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1: Patterns of air </a:t>
            </a:r>
            <a:r>
              <a:rPr lang="fr-FR" sz="16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pollutants</a:t>
            </a:r>
            <a:r>
              <a:rPr lang="fr-FR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/SARS-</a:t>
            </a:r>
            <a:r>
              <a:rPr lang="fr-FR" sz="16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CoV</a:t>
            </a:r>
            <a:r>
              <a:rPr lang="fr-FR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 interaction</a:t>
            </a:r>
            <a:endParaRPr lang="fr-FR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8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149</Words>
  <Application>Microsoft Office PowerPoint</Application>
  <PresentationFormat>Affichage à l'écran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Bourdrel</dc:creator>
  <cp:lastModifiedBy>Isabella</cp:lastModifiedBy>
  <cp:revision>129</cp:revision>
  <dcterms:created xsi:type="dcterms:W3CDTF">2020-05-02T08:28:44Z</dcterms:created>
  <dcterms:modified xsi:type="dcterms:W3CDTF">2020-12-10T17:51:16Z</dcterms:modified>
</cp:coreProperties>
</file>