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72" r:id="rId2"/>
    <p:sldMasterId id="2147483684" r:id="rId3"/>
  </p:sldMasterIdLst>
  <p:sldIdLst>
    <p:sldId id="266" r:id="rId4"/>
    <p:sldId id="267" r:id="rId5"/>
    <p:sldId id="256" r:id="rId6"/>
    <p:sldId id="257" r:id="rId7"/>
    <p:sldId id="258" r:id="rId8"/>
    <p:sldId id="259" r:id="rId9"/>
    <p:sldId id="260" r:id="rId10"/>
    <p:sldId id="271" r:id="rId11"/>
    <p:sldId id="261" r:id="rId12"/>
    <p:sldId id="262" r:id="rId13"/>
    <p:sldId id="272" r:id="rId14"/>
    <p:sldId id="263" r:id="rId15"/>
    <p:sldId id="269" r:id="rId16"/>
    <p:sldId id="270" r:id="rId17"/>
    <p:sldId id="265" r:id="rId18"/>
  </p:sldIdLst>
  <p:sldSz cx="9144000" cy="6858000" type="screen4x3"/>
  <p:notesSz cx="6858000" cy="9144000"/>
  <p:defaultTextStyle>
    <a:defPPr>
      <a:defRPr lang="fi-FI"/>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014" autoAdjust="0"/>
    <p:restoredTop sz="94660"/>
  </p:normalViewPr>
  <p:slideViewPr>
    <p:cSldViewPr snapToGrid="0">
      <p:cViewPr>
        <p:scale>
          <a:sx n="110" d="100"/>
          <a:sy n="110" d="100"/>
        </p:scale>
        <p:origin x="-72" y="-160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3" Type="http://schemas.openxmlformats.org/officeDocument/2006/relationships/slideMaster" Target="slideMasters/slideMaster3.xml"/><Relationship Id="rId21" Type="http://schemas.openxmlformats.org/officeDocument/2006/relationships/theme" Target="theme/theme1.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5" Type="http://schemas.openxmlformats.org/officeDocument/2006/relationships/slide" Target="slides/slide2.xml"/><Relationship Id="rId15" Type="http://schemas.openxmlformats.org/officeDocument/2006/relationships/slide" Target="slides/slide12.xml"/><Relationship Id="rId10" Type="http://schemas.openxmlformats.org/officeDocument/2006/relationships/slide" Target="slides/slide7.xml"/><Relationship Id="rId19" Type="http://schemas.openxmlformats.org/officeDocument/2006/relationships/presProps" Target="presProp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p:spPr>
        <p:txBody>
          <a:bodyPr anchor="b"/>
          <a:lstStyle>
            <a:lvl1pPr algn="ctr">
              <a:defRPr sz="4500"/>
            </a:lvl1pPr>
          </a:lstStyle>
          <a:p>
            <a:r>
              <a:rPr lang="en-US"/>
              <a:t>Click to edit Master title style</a:t>
            </a:r>
            <a:endParaRPr lang="fi-FI"/>
          </a:p>
        </p:txBody>
      </p:sp>
      <p:sp>
        <p:nvSpPr>
          <p:cNvPr id="3" name="Subtitle 2"/>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endParaRPr lang="fi-FI"/>
          </a:p>
        </p:txBody>
      </p:sp>
      <p:sp>
        <p:nvSpPr>
          <p:cNvPr id="4" name="Date Placeholder 3"/>
          <p:cNvSpPr>
            <a:spLocks noGrp="1"/>
          </p:cNvSpPr>
          <p:nvPr>
            <p:ph type="dt" sz="half" idx="10"/>
          </p:nvPr>
        </p:nvSpPr>
        <p:spPr/>
        <p:txBody>
          <a:bodyPr/>
          <a:lstStyle/>
          <a:p>
            <a:fld id="{828B802A-CC11-4C4E-93C1-E2AEB2D4EE33}" type="datetimeFigureOut">
              <a:rPr lang="fi-FI" smtClean="0"/>
              <a:t>2.10.2020</a:t>
            </a:fld>
            <a:endParaRPr lang="fi-FI"/>
          </a:p>
        </p:txBody>
      </p:sp>
      <p:sp>
        <p:nvSpPr>
          <p:cNvPr id="5" name="Footer Placeholder 4"/>
          <p:cNvSpPr>
            <a:spLocks noGrp="1"/>
          </p:cNvSpPr>
          <p:nvPr>
            <p:ph type="ftr" sz="quarter" idx="11"/>
          </p:nvPr>
        </p:nvSpPr>
        <p:spPr/>
        <p:txBody>
          <a:bodyPr/>
          <a:lstStyle/>
          <a:p>
            <a:endParaRPr lang="fi-FI"/>
          </a:p>
        </p:txBody>
      </p:sp>
      <p:sp>
        <p:nvSpPr>
          <p:cNvPr id="6" name="Slide Number Placeholder 5"/>
          <p:cNvSpPr>
            <a:spLocks noGrp="1"/>
          </p:cNvSpPr>
          <p:nvPr>
            <p:ph type="sldNum" sz="quarter" idx="12"/>
          </p:nvPr>
        </p:nvSpPr>
        <p:spPr/>
        <p:txBody>
          <a:bodyPr/>
          <a:lstStyle/>
          <a:p>
            <a:fld id="{4B5BD020-7690-469F-8D60-8D0E364574FB}" type="slidenum">
              <a:rPr lang="fi-FI" smtClean="0"/>
              <a:t>‹#›</a:t>
            </a:fld>
            <a:endParaRPr lang="fi-FI"/>
          </a:p>
        </p:txBody>
      </p:sp>
    </p:spTree>
    <p:extLst>
      <p:ext uri="{BB962C8B-B14F-4D97-AF65-F5344CB8AC3E}">
        <p14:creationId xmlns:p14="http://schemas.microsoft.com/office/powerpoint/2010/main" val="105845685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fi-FI"/>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fi-FI"/>
          </a:p>
        </p:txBody>
      </p:sp>
      <p:sp>
        <p:nvSpPr>
          <p:cNvPr id="4" name="Date Placeholder 3"/>
          <p:cNvSpPr>
            <a:spLocks noGrp="1"/>
          </p:cNvSpPr>
          <p:nvPr>
            <p:ph type="dt" sz="half" idx="10"/>
          </p:nvPr>
        </p:nvSpPr>
        <p:spPr/>
        <p:txBody>
          <a:bodyPr/>
          <a:lstStyle/>
          <a:p>
            <a:fld id="{828B802A-CC11-4C4E-93C1-E2AEB2D4EE33}" type="datetimeFigureOut">
              <a:rPr lang="fi-FI" smtClean="0"/>
              <a:t>2.10.2020</a:t>
            </a:fld>
            <a:endParaRPr lang="fi-FI"/>
          </a:p>
        </p:txBody>
      </p:sp>
      <p:sp>
        <p:nvSpPr>
          <p:cNvPr id="5" name="Footer Placeholder 4"/>
          <p:cNvSpPr>
            <a:spLocks noGrp="1"/>
          </p:cNvSpPr>
          <p:nvPr>
            <p:ph type="ftr" sz="quarter" idx="11"/>
          </p:nvPr>
        </p:nvSpPr>
        <p:spPr/>
        <p:txBody>
          <a:bodyPr/>
          <a:lstStyle/>
          <a:p>
            <a:endParaRPr lang="fi-FI"/>
          </a:p>
        </p:txBody>
      </p:sp>
      <p:sp>
        <p:nvSpPr>
          <p:cNvPr id="6" name="Slide Number Placeholder 5"/>
          <p:cNvSpPr>
            <a:spLocks noGrp="1"/>
          </p:cNvSpPr>
          <p:nvPr>
            <p:ph type="sldNum" sz="quarter" idx="12"/>
          </p:nvPr>
        </p:nvSpPr>
        <p:spPr/>
        <p:txBody>
          <a:bodyPr/>
          <a:lstStyle/>
          <a:p>
            <a:fld id="{4B5BD020-7690-469F-8D60-8D0E364574FB}" type="slidenum">
              <a:rPr lang="fi-FI" smtClean="0"/>
              <a:t>‹#›</a:t>
            </a:fld>
            <a:endParaRPr lang="fi-FI"/>
          </a:p>
        </p:txBody>
      </p:sp>
    </p:spTree>
    <p:extLst>
      <p:ext uri="{BB962C8B-B14F-4D97-AF65-F5344CB8AC3E}">
        <p14:creationId xmlns:p14="http://schemas.microsoft.com/office/powerpoint/2010/main" val="126460108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fi-FI"/>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fi-FI"/>
          </a:p>
        </p:txBody>
      </p:sp>
      <p:sp>
        <p:nvSpPr>
          <p:cNvPr id="4" name="Date Placeholder 3"/>
          <p:cNvSpPr>
            <a:spLocks noGrp="1"/>
          </p:cNvSpPr>
          <p:nvPr>
            <p:ph type="dt" sz="half" idx="10"/>
          </p:nvPr>
        </p:nvSpPr>
        <p:spPr/>
        <p:txBody>
          <a:bodyPr/>
          <a:lstStyle/>
          <a:p>
            <a:fld id="{828B802A-CC11-4C4E-93C1-E2AEB2D4EE33}" type="datetimeFigureOut">
              <a:rPr lang="fi-FI" smtClean="0"/>
              <a:t>2.10.2020</a:t>
            </a:fld>
            <a:endParaRPr lang="fi-FI"/>
          </a:p>
        </p:txBody>
      </p:sp>
      <p:sp>
        <p:nvSpPr>
          <p:cNvPr id="5" name="Footer Placeholder 4"/>
          <p:cNvSpPr>
            <a:spLocks noGrp="1"/>
          </p:cNvSpPr>
          <p:nvPr>
            <p:ph type="ftr" sz="quarter" idx="11"/>
          </p:nvPr>
        </p:nvSpPr>
        <p:spPr/>
        <p:txBody>
          <a:bodyPr/>
          <a:lstStyle/>
          <a:p>
            <a:endParaRPr lang="fi-FI"/>
          </a:p>
        </p:txBody>
      </p:sp>
      <p:sp>
        <p:nvSpPr>
          <p:cNvPr id="6" name="Slide Number Placeholder 5"/>
          <p:cNvSpPr>
            <a:spLocks noGrp="1"/>
          </p:cNvSpPr>
          <p:nvPr>
            <p:ph type="sldNum" sz="quarter" idx="12"/>
          </p:nvPr>
        </p:nvSpPr>
        <p:spPr/>
        <p:txBody>
          <a:bodyPr/>
          <a:lstStyle/>
          <a:p>
            <a:fld id="{4B5BD020-7690-469F-8D60-8D0E364574FB}" type="slidenum">
              <a:rPr lang="fi-FI" smtClean="0"/>
              <a:t>‹#›</a:t>
            </a:fld>
            <a:endParaRPr lang="fi-FI"/>
          </a:p>
        </p:txBody>
      </p:sp>
    </p:spTree>
    <p:extLst>
      <p:ext uri="{BB962C8B-B14F-4D97-AF65-F5344CB8AC3E}">
        <p14:creationId xmlns:p14="http://schemas.microsoft.com/office/powerpoint/2010/main" val="317336144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5FDAE3ED-28C0-4113-9CFC-7A7A03DE1081}" type="datetimeFigureOut">
              <a:rPr lang="fi-FI" smtClean="0"/>
              <a:t>2.10.2020</a:t>
            </a:fld>
            <a:endParaRPr lang="fi-FI"/>
          </a:p>
        </p:txBody>
      </p:sp>
      <p:sp>
        <p:nvSpPr>
          <p:cNvPr id="5" name="Footer Placeholder 4"/>
          <p:cNvSpPr>
            <a:spLocks noGrp="1"/>
          </p:cNvSpPr>
          <p:nvPr>
            <p:ph type="ftr" sz="quarter" idx="11"/>
          </p:nvPr>
        </p:nvSpPr>
        <p:spPr/>
        <p:txBody>
          <a:bodyPr/>
          <a:lstStyle/>
          <a:p>
            <a:endParaRPr lang="fi-FI"/>
          </a:p>
        </p:txBody>
      </p:sp>
      <p:sp>
        <p:nvSpPr>
          <p:cNvPr id="6" name="Slide Number Placeholder 5"/>
          <p:cNvSpPr>
            <a:spLocks noGrp="1"/>
          </p:cNvSpPr>
          <p:nvPr>
            <p:ph type="sldNum" sz="quarter" idx="12"/>
          </p:nvPr>
        </p:nvSpPr>
        <p:spPr/>
        <p:txBody>
          <a:bodyPr/>
          <a:lstStyle/>
          <a:p>
            <a:fld id="{5481C1D2-8D2E-4470-969C-A039DF7A13A2}" type="slidenum">
              <a:rPr lang="fi-FI" smtClean="0"/>
              <a:t>‹#›</a:t>
            </a:fld>
            <a:endParaRPr lang="fi-FI"/>
          </a:p>
        </p:txBody>
      </p:sp>
    </p:spTree>
    <p:extLst>
      <p:ext uri="{BB962C8B-B14F-4D97-AF65-F5344CB8AC3E}">
        <p14:creationId xmlns:p14="http://schemas.microsoft.com/office/powerpoint/2010/main" val="109009035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FDAE3ED-28C0-4113-9CFC-7A7A03DE1081}" type="datetimeFigureOut">
              <a:rPr lang="fi-FI" smtClean="0"/>
              <a:t>2.10.2020</a:t>
            </a:fld>
            <a:endParaRPr lang="fi-FI"/>
          </a:p>
        </p:txBody>
      </p:sp>
      <p:sp>
        <p:nvSpPr>
          <p:cNvPr id="5" name="Footer Placeholder 4"/>
          <p:cNvSpPr>
            <a:spLocks noGrp="1"/>
          </p:cNvSpPr>
          <p:nvPr>
            <p:ph type="ftr" sz="quarter" idx="11"/>
          </p:nvPr>
        </p:nvSpPr>
        <p:spPr/>
        <p:txBody>
          <a:bodyPr/>
          <a:lstStyle/>
          <a:p>
            <a:endParaRPr lang="fi-FI"/>
          </a:p>
        </p:txBody>
      </p:sp>
      <p:sp>
        <p:nvSpPr>
          <p:cNvPr id="6" name="Slide Number Placeholder 5"/>
          <p:cNvSpPr>
            <a:spLocks noGrp="1"/>
          </p:cNvSpPr>
          <p:nvPr>
            <p:ph type="sldNum" sz="quarter" idx="12"/>
          </p:nvPr>
        </p:nvSpPr>
        <p:spPr/>
        <p:txBody>
          <a:bodyPr/>
          <a:lstStyle/>
          <a:p>
            <a:fld id="{5481C1D2-8D2E-4470-969C-A039DF7A13A2}" type="slidenum">
              <a:rPr lang="fi-FI" smtClean="0"/>
              <a:t>‹#›</a:t>
            </a:fld>
            <a:endParaRPr lang="fi-FI"/>
          </a:p>
        </p:txBody>
      </p:sp>
    </p:spTree>
    <p:extLst>
      <p:ext uri="{BB962C8B-B14F-4D97-AF65-F5344CB8AC3E}">
        <p14:creationId xmlns:p14="http://schemas.microsoft.com/office/powerpoint/2010/main" val="181555594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5FDAE3ED-28C0-4113-9CFC-7A7A03DE1081}" type="datetimeFigureOut">
              <a:rPr lang="fi-FI" smtClean="0"/>
              <a:t>2.10.2020</a:t>
            </a:fld>
            <a:endParaRPr lang="fi-FI"/>
          </a:p>
        </p:txBody>
      </p:sp>
      <p:sp>
        <p:nvSpPr>
          <p:cNvPr id="5" name="Footer Placeholder 4"/>
          <p:cNvSpPr>
            <a:spLocks noGrp="1"/>
          </p:cNvSpPr>
          <p:nvPr>
            <p:ph type="ftr" sz="quarter" idx="11"/>
          </p:nvPr>
        </p:nvSpPr>
        <p:spPr/>
        <p:txBody>
          <a:bodyPr/>
          <a:lstStyle/>
          <a:p>
            <a:endParaRPr lang="fi-FI"/>
          </a:p>
        </p:txBody>
      </p:sp>
      <p:sp>
        <p:nvSpPr>
          <p:cNvPr id="6" name="Slide Number Placeholder 5"/>
          <p:cNvSpPr>
            <a:spLocks noGrp="1"/>
          </p:cNvSpPr>
          <p:nvPr>
            <p:ph type="sldNum" sz="quarter" idx="12"/>
          </p:nvPr>
        </p:nvSpPr>
        <p:spPr/>
        <p:txBody>
          <a:bodyPr/>
          <a:lstStyle/>
          <a:p>
            <a:fld id="{5481C1D2-8D2E-4470-969C-A039DF7A13A2}" type="slidenum">
              <a:rPr lang="fi-FI" smtClean="0"/>
              <a:t>‹#›</a:t>
            </a:fld>
            <a:endParaRPr lang="fi-FI"/>
          </a:p>
        </p:txBody>
      </p:sp>
    </p:spTree>
    <p:extLst>
      <p:ext uri="{BB962C8B-B14F-4D97-AF65-F5344CB8AC3E}">
        <p14:creationId xmlns:p14="http://schemas.microsoft.com/office/powerpoint/2010/main" val="401923289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5FDAE3ED-28C0-4113-9CFC-7A7A03DE1081}" type="datetimeFigureOut">
              <a:rPr lang="fi-FI" smtClean="0"/>
              <a:t>2.10.2020</a:t>
            </a:fld>
            <a:endParaRPr lang="fi-FI"/>
          </a:p>
        </p:txBody>
      </p:sp>
      <p:sp>
        <p:nvSpPr>
          <p:cNvPr id="6" name="Footer Placeholder 5"/>
          <p:cNvSpPr>
            <a:spLocks noGrp="1"/>
          </p:cNvSpPr>
          <p:nvPr>
            <p:ph type="ftr" sz="quarter" idx="11"/>
          </p:nvPr>
        </p:nvSpPr>
        <p:spPr/>
        <p:txBody>
          <a:bodyPr/>
          <a:lstStyle/>
          <a:p>
            <a:endParaRPr lang="fi-FI"/>
          </a:p>
        </p:txBody>
      </p:sp>
      <p:sp>
        <p:nvSpPr>
          <p:cNvPr id="7" name="Slide Number Placeholder 6"/>
          <p:cNvSpPr>
            <a:spLocks noGrp="1"/>
          </p:cNvSpPr>
          <p:nvPr>
            <p:ph type="sldNum" sz="quarter" idx="12"/>
          </p:nvPr>
        </p:nvSpPr>
        <p:spPr/>
        <p:txBody>
          <a:bodyPr/>
          <a:lstStyle/>
          <a:p>
            <a:fld id="{5481C1D2-8D2E-4470-969C-A039DF7A13A2}" type="slidenum">
              <a:rPr lang="fi-FI" smtClean="0"/>
              <a:t>‹#›</a:t>
            </a:fld>
            <a:endParaRPr lang="fi-FI"/>
          </a:p>
        </p:txBody>
      </p:sp>
    </p:spTree>
    <p:extLst>
      <p:ext uri="{BB962C8B-B14F-4D97-AF65-F5344CB8AC3E}">
        <p14:creationId xmlns:p14="http://schemas.microsoft.com/office/powerpoint/2010/main" val="207515553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5FDAE3ED-28C0-4113-9CFC-7A7A03DE1081}" type="datetimeFigureOut">
              <a:rPr lang="fi-FI" smtClean="0"/>
              <a:t>2.10.2020</a:t>
            </a:fld>
            <a:endParaRPr lang="fi-FI"/>
          </a:p>
        </p:txBody>
      </p:sp>
      <p:sp>
        <p:nvSpPr>
          <p:cNvPr id="8" name="Footer Placeholder 7"/>
          <p:cNvSpPr>
            <a:spLocks noGrp="1"/>
          </p:cNvSpPr>
          <p:nvPr>
            <p:ph type="ftr" sz="quarter" idx="11"/>
          </p:nvPr>
        </p:nvSpPr>
        <p:spPr/>
        <p:txBody>
          <a:bodyPr/>
          <a:lstStyle/>
          <a:p>
            <a:endParaRPr lang="fi-FI"/>
          </a:p>
        </p:txBody>
      </p:sp>
      <p:sp>
        <p:nvSpPr>
          <p:cNvPr id="9" name="Slide Number Placeholder 8"/>
          <p:cNvSpPr>
            <a:spLocks noGrp="1"/>
          </p:cNvSpPr>
          <p:nvPr>
            <p:ph type="sldNum" sz="quarter" idx="12"/>
          </p:nvPr>
        </p:nvSpPr>
        <p:spPr/>
        <p:txBody>
          <a:bodyPr/>
          <a:lstStyle/>
          <a:p>
            <a:fld id="{5481C1D2-8D2E-4470-969C-A039DF7A13A2}" type="slidenum">
              <a:rPr lang="fi-FI" smtClean="0"/>
              <a:t>‹#›</a:t>
            </a:fld>
            <a:endParaRPr lang="fi-FI"/>
          </a:p>
        </p:txBody>
      </p:sp>
    </p:spTree>
    <p:extLst>
      <p:ext uri="{BB962C8B-B14F-4D97-AF65-F5344CB8AC3E}">
        <p14:creationId xmlns:p14="http://schemas.microsoft.com/office/powerpoint/2010/main" val="316288881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5FDAE3ED-28C0-4113-9CFC-7A7A03DE1081}" type="datetimeFigureOut">
              <a:rPr lang="fi-FI" smtClean="0"/>
              <a:t>2.10.2020</a:t>
            </a:fld>
            <a:endParaRPr lang="fi-FI"/>
          </a:p>
        </p:txBody>
      </p:sp>
      <p:sp>
        <p:nvSpPr>
          <p:cNvPr id="4" name="Footer Placeholder 3"/>
          <p:cNvSpPr>
            <a:spLocks noGrp="1"/>
          </p:cNvSpPr>
          <p:nvPr>
            <p:ph type="ftr" sz="quarter" idx="11"/>
          </p:nvPr>
        </p:nvSpPr>
        <p:spPr/>
        <p:txBody>
          <a:bodyPr/>
          <a:lstStyle/>
          <a:p>
            <a:endParaRPr lang="fi-FI"/>
          </a:p>
        </p:txBody>
      </p:sp>
      <p:sp>
        <p:nvSpPr>
          <p:cNvPr id="5" name="Slide Number Placeholder 4"/>
          <p:cNvSpPr>
            <a:spLocks noGrp="1"/>
          </p:cNvSpPr>
          <p:nvPr>
            <p:ph type="sldNum" sz="quarter" idx="12"/>
          </p:nvPr>
        </p:nvSpPr>
        <p:spPr/>
        <p:txBody>
          <a:bodyPr/>
          <a:lstStyle/>
          <a:p>
            <a:fld id="{5481C1D2-8D2E-4470-969C-A039DF7A13A2}" type="slidenum">
              <a:rPr lang="fi-FI" smtClean="0"/>
              <a:t>‹#›</a:t>
            </a:fld>
            <a:endParaRPr lang="fi-FI"/>
          </a:p>
        </p:txBody>
      </p:sp>
    </p:spTree>
    <p:extLst>
      <p:ext uri="{BB962C8B-B14F-4D97-AF65-F5344CB8AC3E}">
        <p14:creationId xmlns:p14="http://schemas.microsoft.com/office/powerpoint/2010/main" val="414348928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FDAE3ED-28C0-4113-9CFC-7A7A03DE1081}" type="datetimeFigureOut">
              <a:rPr lang="fi-FI" smtClean="0"/>
              <a:t>2.10.2020</a:t>
            </a:fld>
            <a:endParaRPr lang="fi-FI"/>
          </a:p>
        </p:txBody>
      </p:sp>
      <p:sp>
        <p:nvSpPr>
          <p:cNvPr id="3" name="Footer Placeholder 2"/>
          <p:cNvSpPr>
            <a:spLocks noGrp="1"/>
          </p:cNvSpPr>
          <p:nvPr>
            <p:ph type="ftr" sz="quarter" idx="11"/>
          </p:nvPr>
        </p:nvSpPr>
        <p:spPr/>
        <p:txBody>
          <a:bodyPr/>
          <a:lstStyle/>
          <a:p>
            <a:endParaRPr lang="fi-FI"/>
          </a:p>
        </p:txBody>
      </p:sp>
      <p:sp>
        <p:nvSpPr>
          <p:cNvPr id="4" name="Slide Number Placeholder 3"/>
          <p:cNvSpPr>
            <a:spLocks noGrp="1"/>
          </p:cNvSpPr>
          <p:nvPr>
            <p:ph type="sldNum" sz="quarter" idx="12"/>
          </p:nvPr>
        </p:nvSpPr>
        <p:spPr/>
        <p:txBody>
          <a:bodyPr/>
          <a:lstStyle/>
          <a:p>
            <a:fld id="{5481C1D2-8D2E-4470-969C-A039DF7A13A2}" type="slidenum">
              <a:rPr lang="fi-FI" smtClean="0"/>
              <a:t>‹#›</a:t>
            </a:fld>
            <a:endParaRPr lang="fi-FI"/>
          </a:p>
        </p:txBody>
      </p:sp>
    </p:spTree>
    <p:extLst>
      <p:ext uri="{BB962C8B-B14F-4D97-AF65-F5344CB8AC3E}">
        <p14:creationId xmlns:p14="http://schemas.microsoft.com/office/powerpoint/2010/main" val="52654613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5FDAE3ED-28C0-4113-9CFC-7A7A03DE1081}" type="datetimeFigureOut">
              <a:rPr lang="fi-FI" smtClean="0"/>
              <a:t>2.10.2020</a:t>
            </a:fld>
            <a:endParaRPr lang="fi-FI"/>
          </a:p>
        </p:txBody>
      </p:sp>
      <p:sp>
        <p:nvSpPr>
          <p:cNvPr id="6" name="Footer Placeholder 5"/>
          <p:cNvSpPr>
            <a:spLocks noGrp="1"/>
          </p:cNvSpPr>
          <p:nvPr>
            <p:ph type="ftr" sz="quarter" idx="11"/>
          </p:nvPr>
        </p:nvSpPr>
        <p:spPr/>
        <p:txBody>
          <a:bodyPr/>
          <a:lstStyle/>
          <a:p>
            <a:endParaRPr lang="fi-FI"/>
          </a:p>
        </p:txBody>
      </p:sp>
      <p:sp>
        <p:nvSpPr>
          <p:cNvPr id="7" name="Slide Number Placeholder 6"/>
          <p:cNvSpPr>
            <a:spLocks noGrp="1"/>
          </p:cNvSpPr>
          <p:nvPr>
            <p:ph type="sldNum" sz="quarter" idx="12"/>
          </p:nvPr>
        </p:nvSpPr>
        <p:spPr/>
        <p:txBody>
          <a:bodyPr/>
          <a:lstStyle/>
          <a:p>
            <a:fld id="{5481C1D2-8D2E-4470-969C-A039DF7A13A2}" type="slidenum">
              <a:rPr lang="fi-FI" smtClean="0"/>
              <a:t>‹#›</a:t>
            </a:fld>
            <a:endParaRPr lang="fi-FI"/>
          </a:p>
        </p:txBody>
      </p:sp>
    </p:spTree>
    <p:extLst>
      <p:ext uri="{BB962C8B-B14F-4D97-AF65-F5344CB8AC3E}">
        <p14:creationId xmlns:p14="http://schemas.microsoft.com/office/powerpoint/2010/main" val="121563230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fi-FI"/>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fi-FI"/>
          </a:p>
        </p:txBody>
      </p:sp>
      <p:sp>
        <p:nvSpPr>
          <p:cNvPr id="4" name="Date Placeholder 3"/>
          <p:cNvSpPr>
            <a:spLocks noGrp="1"/>
          </p:cNvSpPr>
          <p:nvPr>
            <p:ph type="dt" sz="half" idx="10"/>
          </p:nvPr>
        </p:nvSpPr>
        <p:spPr/>
        <p:txBody>
          <a:bodyPr/>
          <a:lstStyle/>
          <a:p>
            <a:fld id="{828B802A-CC11-4C4E-93C1-E2AEB2D4EE33}" type="datetimeFigureOut">
              <a:rPr lang="fi-FI" smtClean="0"/>
              <a:t>2.10.2020</a:t>
            </a:fld>
            <a:endParaRPr lang="fi-FI"/>
          </a:p>
        </p:txBody>
      </p:sp>
      <p:sp>
        <p:nvSpPr>
          <p:cNvPr id="5" name="Footer Placeholder 4"/>
          <p:cNvSpPr>
            <a:spLocks noGrp="1"/>
          </p:cNvSpPr>
          <p:nvPr>
            <p:ph type="ftr" sz="quarter" idx="11"/>
          </p:nvPr>
        </p:nvSpPr>
        <p:spPr/>
        <p:txBody>
          <a:bodyPr/>
          <a:lstStyle/>
          <a:p>
            <a:endParaRPr lang="fi-FI"/>
          </a:p>
        </p:txBody>
      </p:sp>
      <p:sp>
        <p:nvSpPr>
          <p:cNvPr id="6" name="Slide Number Placeholder 5"/>
          <p:cNvSpPr>
            <a:spLocks noGrp="1"/>
          </p:cNvSpPr>
          <p:nvPr>
            <p:ph type="sldNum" sz="quarter" idx="12"/>
          </p:nvPr>
        </p:nvSpPr>
        <p:spPr/>
        <p:txBody>
          <a:bodyPr/>
          <a:lstStyle/>
          <a:p>
            <a:fld id="{4B5BD020-7690-469F-8D60-8D0E364574FB}" type="slidenum">
              <a:rPr lang="fi-FI" smtClean="0"/>
              <a:t>‹#›</a:t>
            </a:fld>
            <a:endParaRPr lang="fi-FI"/>
          </a:p>
        </p:txBody>
      </p:sp>
    </p:spTree>
    <p:extLst>
      <p:ext uri="{BB962C8B-B14F-4D97-AF65-F5344CB8AC3E}">
        <p14:creationId xmlns:p14="http://schemas.microsoft.com/office/powerpoint/2010/main" val="299876381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5FDAE3ED-28C0-4113-9CFC-7A7A03DE1081}" type="datetimeFigureOut">
              <a:rPr lang="fi-FI" smtClean="0"/>
              <a:t>2.10.2020</a:t>
            </a:fld>
            <a:endParaRPr lang="fi-FI"/>
          </a:p>
        </p:txBody>
      </p:sp>
      <p:sp>
        <p:nvSpPr>
          <p:cNvPr id="6" name="Footer Placeholder 5"/>
          <p:cNvSpPr>
            <a:spLocks noGrp="1"/>
          </p:cNvSpPr>
          <p:nvPr>
            <p:ph type="ftr" sz="quarter" idx="11"/>
          </p:nvPr>
        </p:nvSpPr>
        <p:spPr/>
        <p:txBody>
          <a:bodyPr/>
          <a:lstStyle/>
          <a:p>
            <a:endParaRPr lang="fi-FI"/>
          </a:p>
        </p:txBody>
      </p:sp>
      <p:sp>
        <p:nvSpPr>
          <p:cNvPr id="7" name="Slide Number Placeholder 6"/>
          <p:cNvSpPr>
            <a:spLocks noGrp="1"/>
          </p:cNvSpPr>
          <p:nvPr>
            <p:ph type="sldNum" sz="quarter" idx="12"/>
          </p:nvPr>
        </p:nvSpPr>
        <p:spPr/>
        <p:txBody>
          <a:bodyPr/>
          <a:lstStyle/>
          <a:p>
            <a:fld id="{5481C1D2-8D2E-4470-969C-A039DF7A13A2}" type="slidenum">
              <a:rPr lang="fi-FI" smtClean="0"/>
              <a:t>‹#›</a:t>
            </a:fld>
            <a:endParaRPr lang="fi-FI"/>
          </a:p>
        </p:txBody>
      </p:sp>
    </p:spTree>
    <p:extLst>
      <p:ext uri="{BB962C8B-B14F-4D97-AF65-F5344CB8AC3E}">
        <p14:creationId xmlns:p14="http://schemas.microsoft.com/office/powerpoint/2010/main" val="412642383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FDAE3ED-28C0-4113-9CFC-7A7A03DE1081}" type="datetimeFigureOut">
              <a:rPr lang="fi-FI" smtClean="0"/>
              <a:t>2.10.2020</a:t>
            </a:fld>
            <a:endParaRPr lang="fi-FI"/>
          </a:p>
        </p:txBody>
      </p:sp>
      <p:sp>
        <p:nvSpPr>
          <p:cNvPr id="5" name="Footer Placeholder 4"/>
          <p:cNvSpPr>
            <a:spLocks noGrp="1"/>
          </p:cNvSpPr>
          <p:nvPr>
            <p:ph type="ftr" sz="quarter" idx="11"/>
          </p:nvPr>
        </p:nvSpPr>
        <p:spPr/>
        <p:txBody>
          <a:bodyPr/>
          <a:lstStyle/>
          <a:p>
            <a:endParaRPr lang="fi-FI"/>
          </a:p>
        </p:txBody>
      </p:sp>
      <p:sp>
        <p:nvSpPr>
          <p:cNvPr id="6" name="Slide Number Placeholder 5"/>
          <p:cNvSpPr>
            <a:spLocks noGrp="1"/>
          </p:cNvSpPr>
          <p:nvPr>
            <p:ph type="sldNum" sz="quarter" idx="12"/>
          </p:nvPr>
        </p:nvSpPr>
        <p:spPr/>
        <p:txBody>
          <a:bodyPr/>
          <a:lstStyle/>
          <a:p>
            <a:fld id="{5481C1D2-8D2E-4470-969C-A039DF7A13A2}" type="slidenum">
              <a:rPr lang="fi-FI" smtClean="0"/>
              <a:t>‹#›</a:t>
            </a:fld>
            <a:endParaRPr lang="fi-FI"/>
          </a:p>
        </p:txBody>
      </p:sp>
    </p:spTree>
    <p:extLst>
      <p:ext uri="{BB962C8B-B14F-4D97-AF65-F5344CB8AC3E}">
        <p14:creationId xmlns:p14="http://schemas.microsoft.com/office/powerpoint/2010/main" val="306639632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FDAE3ED-28C0-4113-9CFC-7A7A03DE1081}" type="datetimeFigureOut">
              <a:rPr lang="fi-FI" smtClean="0"/>
              <a:t>2.10.2020</a:t>
            </a:fld>
            <a:endParaRPr lang="fi-FI"/>
          </a:p>
        </p:txBody>
      </p:sp>
      <p:sp>
        <p:nvSpPr>
          <p:cNvPr id="5" name="Footer Placeholder 4"/>
          <p:cNvSpPr>
            <a:spLocks noGrp="1"/>
          </p:cNvSpPr>
          <p:nvPr>
            <p:ph type="ftr" sz="quarter" idx="11"/>
          </p:nvPr>
        </p:nvSpPr>
        <p:spPr/>
        <p:txBody>
          <a:bodyPr/>
          <a:lstStyle/>
          <a:p>
            <a:endParaRPr lang="fi-FI"/>
          </a:p>
        </p:txBody>
      </p:sp>
      <p:sp>
        <p:nvSpPr>
          <p:cNvPr id="6" name="Slide Number Placeholder 5"/>
          <p:cNvSpPr>
            <a:spLocks noGrp="1"/>
          </p:cNvSpPr>
          <p:nvPr>
            <p:ph type="sldNum" sz="quarter" idx="12"/>
          </p:nvPr>
        </p:nvSpPr>
        <p:spPr/>
        <p:txBody>
          <a:bodyPr/>
          <a:lstStyle/>
          <a:p>
            <a:fld id="{5481C1D2-8D2E-4470-969C-A039DF7A13A2}" type="slidenum">
              <a:rPr lang="fi-FI" smtClean="0"/>
              <a:t>‹#›</a:t>
            </a:fld>
            <a:endParaRPr lang="fi-FI"/>
          </a:p>
        </p:txBody>
      </p:sp>
    </p:spTree>
    <p:extLst>
      <p:ext uri="{BB962C8B-B14F-4D97-AF65-F5344CB8AC3E}">
        <p14:creationId xmlns:p14="http://schemas.microsoft.com/office/powerpoint/2010/main" val="52605040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4"/>
            <a:ext cx="7772400" cy="2387600"/>
          </a:xfrm>
        </p:spPr>
        <p:txBody>
          <a:bodyPr anchor="b"/>
          <a:lstStyle>
            <a:lvl1pPr algn="ctr">
              <a:defRPr sz="3375"/>
            </a:lvl1pPr>
          </a:lstStyle>
          <a:p>
            <a:r>
              <a:rPr lang="en-US"/>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1350"/>
            </a:lvl1pPr>
            <a:lvl2pPr marL="257175" indent="0" algn="ctr">
              <a:buNone/>
              <a:defRPr sz="1125"/>
            </a:lvl2pPr>
            <a:lvl3pPr marL="514350" indent="0" algn="ctr">
              <a:buNone/>
              <a:defRPr sz="1013"/>
            </a:lvl3pPr>
            <a:lvl4pPr marL="771525" indent="0" algn="ctr">
              <a:buNone/>
              <a:defRPr sz="900"/>
            </a:lvl4pPr>
            <a:lvl5pPr marL="1028700" indent="0" algn="ctr">
              <a:buNone/>
              <a:defRPr sz="900"/>
            </a:lvl5pPr>
            <a:lvl6pPr marL="1285875" indent="0" algn="ctr">
              <a:buNone/>
              <a:defRPr sz="900"/>
            </a:lvl6pPr>
            <a:lvl7pPr marL="1543050" indent="0" algn="ctr">
              <a:buNone/>
              <a:defRPr sz="900"/>
            </a:lvl7pPr>
            <a:lvl8pPr marL="1800225" indent="0" algn="ctr">
              <a:buNone/>
              <a:defRPr sz="900"/>
            </a:lvl8pPr>
            <a:lvl9pPr marL="2057400" indent="0" algn="ctr">
              <a:buNone/>
              <a:defRPr sz="9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5FDAE3ED-28C0-4113-9CFC-7A7A03DE1081}" type="datetimeFigureOut">
              <a:rPr lang="fi-FI" smtClean="0"/>
              <a:t>2.10.2020</a:t>
            </a:fld>
            <a:endParaRPr lang="fi-FI"/>
          </a:p>
        </p:txBody>
      </p:sp>
      <p:sp>
        <p:nvSpPr>
          <p:cNvPr id="5" name="Footer Placeholder 4"/>
          <p:cNvSpPr>
            <a:spLocks noGrp="1"/>
          </p:cNvSpPr>
          <p:nvPr>
            <p:ph type="ftr" sz="quarter" idx="11"/>
          </p:nvPr>
        </p:nvSpPr>
        <p:spPr/>
        <p:txBody>
          <a:bodyPr/>
          <a:lstStyle/>
          <a:p>
            <a:endParaRPr lang="fi-FI"/>
          </a:p>
        </p:txBody>
      </p:sp>
      <p:sp>
        <p:nvSpPr>
          <p:cNvPr id="6" name="Slide Number Placeholder 5"/>
          <p:cNvSpPr>
            <a:spLocks noGrp="1"/>
          </p:cNvSpPr>
          <p:nvPr>
            <p:ph type="sldNum" sz="quarter" idx="12"/>
          </p:nvPr>
        </p:nvSpPr>
        <p:spPr/>
        <p:txBody>
          <a:bodyPr/>
          <a:lstStyle/>
          <a:p>
            <a:fld id="{5481C1D2-8D2E-4470-969C-A039DF7A13A2}" type="slidenum">
              <a:rPr lang="fi-FI" smtClean="0"/>
              <a:t>‹#›</a:t>
            </a:fld>
            <a:endParaRPr lang="fi-FI"/>
          </a:p>
        </p:txBody>
      </p:sp>
    </p:spTree>
    <p:extLst>
      <p:ext uri="{BB962C8B-B14F-4D97-AF65-F5344CB8AC3E}">
        <p14:creationId xmlns:p14="http://schemas.microsoft.com/office/powerpoint/2010/main" val="412268603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FDAE3ED-28C0-4113-9CFC-7A7A03DE1081}" type="datetimeFigureOut">
              <a:rPr lang="fi-FI" smtClean="0"/>
              <a:t>2.10.2020</a:t>
            </a:fld>
            <a:endParaRPr lang="fi-FI"/>
          </a:p>
        </p:txBody>
      </p:sp>
      <p:sp>
        <p:nvSpPr>
          <p:cNvPr id="5" name="Footer Placeholder 4"/>
          <p:cNvSpPr>
            <a:spLocks noGrp="1"/>
          </p:cNvSpPr>
          <p:nvPr>
            <p:ph type="ftr" sz="quarter" idx="11"/>
          </p:nvPr>
        </p:nvSpPr>
        <p:spPr/>
        <p:txBody>
          <a:bodyPr/>
          <a:lstStyle/>
          <a:p>
            <a:endParaRPr lang="fi-FI"/>
          </a:p>
        </p:txBody>
      </p:sp>
      <p:sp>
        <p:nvSpPr>
          <p:cNvPr id="6" name="Slide Number Placeholder 5"/>
          <p:cNvSpPr>
            <a:spLocks noGrp="1"/>
          </p:cNvSpPr>
          <p:nvPr>
            <p:ph type="sldNum" sz="quarter" idx="12"/>
          </p:nvPr>
        </p:nvSpPr>
        <p:spPr/>
        <p:txBody>
          <a:bodyPr/>
          <a:lstStyle/>
          <a:p>
            <a:fld id="{5481C1D2-8D2E-4470-969C-A039DF7A13A2}" type="slidenum">
              <a:rPr lang="fi-FI" smtClean="0"/>
              <a:t>‹#›</a:t>
            </a:fld>
            <a:endParaRPr lang="fi-FI"/>
          </a:p>
        </p:txBody>
      </p:sp>
    </p:spTree>
    <p:extLst>
      <p:ext uri="{BB962C8B-B14F-4D97-AF65-F5344CB8AC3E}">
        <p14:creationId xmlns:p14="http://schemas.microsoft.com/office/powerpoint/2010/main" val="3095780939"/>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9" y="1709740"/>
            <a:ext cx="7886700" cy="2852737"/>
          </a:xfrm>
        </p:spPr>
        <p:txBody>
          <a:bodyPr anchor="b"/>
          <a:lstStyle>
            <a:lvl1pPr>
              <a:defRPr sz="3375"/>
            </a:lvl1pPr>
          </a:lstStyle>
          <a:p>
            <a:r>
              <a:rPr lang="en-US"/>
              <a:t>Click to edit Master title style</a:t>
            </a:r>
            <a:endParaRPr lang="en-US" dirty="0"/>
          </a:p>
        </p:txBody>
      </p:sp>
      <p:sp>
        <p:nvSpPr>
          <p:cNvPr id="3" name="Text Placeholder 2"/>
          <p:cNvSpPr>
            <a:spLocks noGrp="1"/>
          </p:cNvSpPr>
          <p:nvPr>
            <p:ph type="body" idx="1"/>
          </p:nvPr>
        </p:nvSpPr>
        <p:spPr>
          <a:xfrm>
            <a:off x="623889" y="4589465"/>
            <a:ext cx="7886700" cy="1500187"/>
          </a:xfrm>
        </p:spPr>
        <p:txBody>
          <a:bodyPr/>
          <a:lstStyle>
            <a:lvl1pPr marL="0" indent="0">
              <a:buNone/>
              <a:defRPr sz="1350">
                <a:solidFill>
                  <a:schemeClr val="tx1"/>
                </a:solidFill>
              </a:defRPr>
            </a:lvl1pPr>
            <a:lvl2pPr marL="257175" indent="0">
              <a:buNone/>
              <a:defRPr sz="1125">
                <a:solidFill>
                  <a:schemeClr val="tx1">
                    <a:tint val="75000"/>
                  </a:schemeClr>
                </a:solidFill>
              </a:defRPr>
            </a:lvl2pPr>
            <a:lvl3pPr marL="514350" indent="0">
              <a:buNone/>
              <a:defRPr sz="1013">
                <a:solidFill>
                  <a:schemeClr val="tx1">
                    <a:tint val="75000"/>
                  </a:schemeClr>
                </a:solidFill>
              </a:defRPr>
            </a:lvl3pPr>
            <a:lvl4pPr marL="771525" indent="0">
              <a:buNone/>
              <a:defRPr sz="900">
                <a:solidFill>
                  <a:schemeClr val="tx1">
                    <a:tint val="75000"/>
                  </a:schemeClr>
                </a:solidFill>
              </a:defRPr>
            </a:lvl4pPr>
            <a:lvl5pPr marL="1028700" indent="0">
              <a:buNone/>
              <a:defRPr sz="900">
                <a:solidFill>
                  <a:schemeClr val="tx1">
                    <a:tint val="75000"/>
                  </a:schemeClr>
                </a:solidFill>
              </a:defRPr>
            </a:lvl5pPr>
            <a:lvl6pPr marL="1285875" indent="0">
              <a:buNone/>
              <a:defRPr sz="900">
                <a:solidFill>
                  <a:schemeClr val="tx1">
                    <a:tint val="75000"/>
                  </a:schemeClr>
                </a:solidFill>
              </a:defRPr>
            </a:lvl6pPr>
            <a:lvl7pPr marL="1543050" indent="0">
              <a:buNone/>
              <a:defRPr sz="900">
                <a:solidFill>
                  <a:schemeClr val="tx1">
                    <a:tint val="75000"/>
                  </a:schemeClr>
                </a:solidFill>
              </a:defRPr>
            </a:lvl7pPr>
            <a:lvl8pPr marL="1800225" indent="0">
              <a:buNone/>
              <a:defRPr sz="900">
                <a:solidFill>
                  <a:schemeClr val="tx1">
                    <a:tint val="75000"/>
                  </a:schemeClr>
                </a:solidFill>
              </a:defRPr>
            </a:lvl8pPr>
            <a:lvl9pPr marL="2057400" indent="0">
              <a:buNone/>
              <a:defRPr sz="9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5FDAE3ED-28C0-4113-9CFC-7A7A03DE1081}" type="datetimeFigureOut">
              <a:rPr lang="fi-FI" smtClean="0"/>
              <a:t>2.10.2020</a:t>
            </a:fld>
            <a:endParaRPr lang="fi-FI"/>
          </a:p>
        </p:txBody>
      </p:sp>
      <p:sp>
        <p:nvSpPr>
          <p:cNvPr id="5" name="Footer Placeholder 4"/>
          <p:cNvSpPr>
            <a:spLocks noGrp="1"/>
          </p:cNvSpPr>
          <p:nvPr>
            <p:ph type="ftr" sz="quarter" idx="11"/>
          </p:nvPr>
        </p:nvSpPr>
        <p:spPr/>
        <p:txBody>
          <a:bodyPr/>
          <a:lstStyle/>
          <a:p>
            <a:endParaRPr lang="fi-FI"/>
          </a:p>
        </p:txBody>
      </p:sp>
      <p:sp>
        <p:nvSpPr>
          <p:cNvPr id="6" name="Slide Number Placeholder 5"/>
          <p:cNvSpPr>
            <a:spLocks noGrp="1"/>
          </p:cNvSpPr>
          <p:nvPr>
            <p:ph type="sldNum" sz="quarter" idx="12"/>
          </p:nvPr>
        </p:nvSpPr>
        <p:spPr/>
        <p:txBody>
          <a:bodyPr/>
          <a:lstStyle/>
          <a:p>
            <a:fld id="{5481C1D2-8D2E-4470-969C-A039DF7A13A2}" type="slidenum">
              <a:rPr lang="fi-FI" smtClean="0"/>
              <a:t>‹#›</a:t>
            </a:fld>
            <a:endParaRPr lang="fi-FI"/>
          </a:p>
        </p:txBody>
      </p:sp>
    </p:spTree>
    <p:extLst>
      <p:ext uri="{BB962C8B-B14F-4D97-AF65-F5344CB8AC3E}">
        <p14:creationId xmlns:p14="http://schemas.microsoft.com/office/powerpoint/2010/main" val="1413508982"/>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1"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1"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5FDAE3ED-28C0-4113-9CFC-7A7A03DE1081}" type="datetimeFigureOut">
              <a:rPr lang="fi-FI" smtClean="0"/>
              <a:t>2.10.2020</a:t>
            </a:fld>
            <a:endParaRPr lang="fi-FI"/>
          </a:p>
        </p:txBody>
      </p:sp>
      <p:sp>
        <p:nvSpPr>
          <p:cNvPr id="6" name="Footer Placeholder 5"/>
          <p:cNvSpPr>
            <a:spLocks noGrp="1"/>
          </p:cNvSpPr>
          <p:nvPr>
            <p:ph type="ftr" sz="quarter" idx="11"/>
          </p:nvPr>
        </p:nvSpPr>
        <p:spPr/>
        <p:txBody>
          <a:bodyPr/>
          <a:lstStyle/>
          <a:p>
            <a:endParaRPr lang="fi-FI"/>
          </a:p>
        </p:txBody>
      </p:sp>
      <p:sp>
        <p:nvSpPr>
          <p:cNvPr id="7" name="Slide Number Placeholder 6"/>
          <p:cNvSpPr>
            <a:spLocks noGrp="1"/>
          </p:cNvSpPr>
          <p:nvPr>
            <p:ph type="sldNum" sz="quarter" idx="12"/>
          </p:nvPr>
        </p:nvSpPr>
        <p:spPr/>
        <p:txBody>
          <a:bodyPr/>
          <a:lstStyle/>
          <a:p>
            <a:fld id="{5481C1D2-8D2E-4470-969C-A039DF7A13A2}" type="slidenum">
              <a:rPr lang="fi-FI" smtClean="0"/>
              <a:t>‹#›</a:t>
            </a:fld>
            <a:endParaRPr lang="fi-FI"/>
          </a:p>
        </p:txBody>
      </p:sp>
    </p:spTree>
    <p:extLst>
      <p:ext uri="{BB962C8B-B14F-4D97-AF65-F5344CB8AC3E}">
        <p14:creationId xmlns:p14="http://schemas.microsoft.com/office/powerpoint/2010/main" val="2762930696"/>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2" y="365127"/>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81164"/>
            <a:ext cx="3868340" cy="823912"/>
          </a:xfrm>
        </p:spPr>
        <p:txBody>
          <a:bodyPr anchor="b"/>
          <a:lstStyle>
            <a:lvl1pPr marL="0" indent="0">
              <a:buNone/>
              <a:defRPr sz="1350" b="1"/>
            </a:lvl1pPr>
            <a:lvl2pPr marL="257175" indent="0">
              <a:buNone/>
              <a:defRPr sz="1125" b="1"/>
            </a:lvl2pPr>
            <a:lvl3pPr marL="514350" indent="0">
              <a:buNone/>
              <a:defRPr sz="1013" b="1"/>
            </a:lvl3pPr>
            <a:lvl4pPr marL="771525" indent="0">
              <a:buNone/>
              <a:defRPr sz="900" b="1"/>
            </a:lvl4pPr>
            <a:lvl5pPr marL="1028700" indent="0">
              <a:buNone/>
              <a:defRPr sz="900" b="1"/>
            </a:lvl5pPr>
            <a:lvl6pPr marL="1285875" indent="0">
              <a:buNone/>
              <a:defRPr sz="900" b="1"/>
            </a:lvl6pPr>
            <a:lvl7pPr marL="1543050" indent="0">
              <a:buNone/>
              <a:defRPr sz="900" b="1"/>
            </a:lvl7pPr>
            <a:lvl8pPr marL="1800225" indent="0">
              <a:buNone/>
              <a:defRPr sz="900" b="1"/>
            </a:lvl8pPr>
            <a:lvl9pPr marL="2057400" indent="0">
              <a:buNone/>
              <a:defRPr sz="900" b="1"/>
            </a:lvl9pPr>
          </a:lstStyle>
          <a:p>
            <a:pPr lvl="0"/>
            <a:r>
              <a:rPr lang="en-US"/>
              <a:t>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1" y="1681164"/>
            <a:ext cx="3887391" cy="823912"/>
          </a:xfrm>
        </p:spPr>
        <p:txBody>
          <a:bodyPr anchor="b"/>
          <a:lstStyle>
            <a:lvl1pPr marL="0" indent="0">
              <a:buNone/>
              <a:defRPr sz="1350" b="1"/>
            </a:lvl1pPr>
            <a:lvl2pPr marL="257175" indent="0">
              <a:buNone/>
              <a:defRPr sz="1125" b="1"/>
            </a:lvl2pPr>
            <a:lvl3pPr marL="514350" indent="0">
              <a:buNone/>
              <a:defRPr sz="1013" b="1"/>
            </a:lvl3pPr>
            <a:lvl4pPr marL="771525" indent="0">
              <a:buNone/>
              <a:defRPr sz="900" b="1"/>
            </a:lvl4pPr>
            <a:lvl5pPr marL="1028700" indent="0">
              <a:buNone/>
              <a:defRPr sz="900" b="1"/>
            </a:lvl5pPr>
            <a:lvl6pPr marL="1285875" indent="0">
              <a:buNone/>
              <a:defRPr sz="900" b="1"/>
            </a:lvl6pPr>
            <a:lvl7pPr marL="1543050" indent="0">
              <a:buNone/>
              <a:defRPr sz="900" b="1"/>
            </a:lvl7pPr>
            <a:lvl8pPr marL="1800225" indent="0">
              <a:buNone/>
              <a:defRPr sz="900" b="1"/>
            </a:lvl8pPr>
            <a:lvl9pPr marL="2057400" indent="0">
              <a:buNone/>
              <a:defRPr sz="900" b="1"/>
            </a:lvl9pPr>
          </a:lstStyle>
          <a:p>
            <a:pPr lvl="0"/>
            <a:r>
              <a:rPr lang="en-US"/>
              <a:t>Edit Master text styles</a:t>
            </a:r>
          </a:p>
        </p:txBody>
      </p:sp>
      <p:sp>
        <p:nvSpPr>
          <p:cNvPr id="6" name="Content Placeholder 5"/>
          <p:cNvSpPr>
            <a:spLocks noGrp="1"/>
          </p:cNvSpPr>
          <p:nvPr>
            <p:ph sz="quarter" idx="4"/>
          </p:nvPr>
        </p:nvSpPr>
        <p:spPr>
          <a:xfrm>
            <a:off x="4629151" y="2505075"/>
            <a:ext cx="3887391"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5FDAE3ED-28C0-4113-9CFC-7A7A03DE1081}" type="datetimeFigureOut">
              <a:rPr lang="fi-FI" smtClean="0"/>
              <a:t>2.10.2020</a:t>
            </a:fld>
            <a:endParaRPr lang="fi-FI"/>
          </a:p>
        </p:txBody>
      </p:sp>
      <p:sp>
        <p:nvSpPr>
          <p:cNvPr id="8" name="Footer Placeholder 7"/>
          <p:cNvSpPr>
            <a:spLocks noGrp="1"/>
          </p:cNvSpPr>
          <p:nvPr>
            <p:ph type="ftr" sz="quarter" idx="11"/>
          </p:nvPr>
        </p:nvSpPr>
        <p:spPr/>
        <p:txBody>
          <a:bodyPr/>
          <a:lstStyle/>
          <a:p>
            <a:endParaRPr lang="fi-FI"/>
          </a:p>
        </p:txBody>
      </p:sp>
      <p:sp>
        <p:nvSpPr>
          <p:cNvPr id="9" name="Slide Number Placeholder 8"/>
          <p:cNvSpPr>
            <a:spLocks noGrp="1"/>
          </p:cNvSpPr>
          <p:nvPr>
            <p:ph type="sldNum" sz="quarter" idx="12"/>
          </p:nvPr>
        </p:nvSpPr>
        <p:spPr/>
        <p:txBody>
          <a:bodyPr/>
          <a:lstStyle/>
          <a:p>
            <a:fld id="{5481C1D2-8D2E-4470-969C-A039DF7A13A2}" type="slidenum">
              <a:rPr lang="fi-FI" smtClean="0"/>
              <a:t>‹#›</a:t>
            </a:fld>
            <a:endParaRPr lang="fi-FI"/>
          </a:p>
        </p:txBody>
      </p:sp>
    </p:spTree>
    <p:extLst>
      <p:ext uri="{BB962C8B-B14F-4D97-AF65-F5344CB8AC3E}">
        <p14:creationId xmlns:p14="http://schemas.microsoft.com/office/powerpoint/2010/main" val="819069767"/>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5FDAE3ED-28C0-4113-9CFC-7A7A03DE1081}" type="datetimeFigureOut">
              <a:rPr lang="fi-FI" smtClean="0"/>
              <a:t>2.10.2020</a:t>
            </a:fld>
            <a:endParaRPr lang="fi-FI"/>
          </a:p>
        </p:txBody>
      </p:sp>
      <p:sp>
        <p:nvSpPr>
          <p:cNvPr id="4" name="Footer Placeholder 3"/>
          <p:cNvSpPr>
            <a:spLocks noGrp="1"/>
          </p:cNvSpPr>
          <p:nvPr>
            <p:ph type="ftr" sz="quarter" idx="11"/>
          </p:nvPr>
        </p:nvSpPr>
        <p:spPr/>
        <p:txBody>
          <a:bodyPr/>
          <a:lstStyle/>
          <a:p>
            <a:endParaRPr lang="fi-FI"/>
          </a:p>
        </p:txBody>
      </p:sp>
      <p:sp>
        <p:nvSpPr>
          <p:cNvPr id="5" name="Slide Number Placeholder 4"/>
          <p:cNvSpPr>
            <a:spLocks noGrp="1"/>
          </p:cNvSpPr>
          <p:nvPr>
            <p:ph type="sldNum" sz="quarter" idx="12"/>
          </p:nvPr>
        </p:nvSpPr>
        <p:spPr/>
        <p:txBody>
          <a:bodyPr/>
          <a:lstStyle/>
          <a:p>
            <a:fld id="{5481C1D2-8D2E-4470-969C-A039DF7A13A2}" type="slidenum">
              <a:rPr lang="fi-FI" smtClean="0"/>
              <a:t>‹#›</a:t>
            </a:fld>
            <a:endParaRPr lang="fi-FI"/>
          </a:p>
        </p:txBody>
      </p:sp>
    </p:spTree>
    <p:extLst>
      <p:ext uri="{BB962C8B-B14F-4D97-AF65-F5344CB8AC3E}">
        <p14:creationId xmlns:p14="http://schemas.microsoft.com/office/powerpoint/2010/main" val="878035380"/>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FDAE3ED-28C0-4113-9CFC-7A7A03DE1081}" type="datetimeFigureOut">
              <a:rPr lang="fi-FI" smtClean="0"/>
              <a:t>2.10.2020</a:t>
            </a:fld>
            <a:endParaRPr lang="fi-FI"/>
          </a:p>
        </p:txBody>
      </p:sp>
      <p:sp>
        <p:nvSpPr>
          <p:cNvPr id="3" name="Footer Placeholder 2"/>
          <p:cNvSpPr>
            <a:spLocks noGrp="1"/>
          </p:cNvSpPr>
          <p:nvPr>
            <p:ph type="ftr" sz="quarter" idx="11"/>
          </p:nvPr>
        </p:nvSpPr>
        <p:spPr/>
        <p:txBody>
          <a:bodyPr/>
          <a:lstStyle/>
          <a:p>
            <a:endParaRPr lang="fi-FI"/>
          </a:p>
        </p:txBody>
      </p:sp>
      <p:sp>
        <p:nvSpPr>
          <p:cNvPr id="4" name="Slide Number Placeholder 3"/>
          <p:cNvSpPr>
            <a:spLocks noGrp="1"/>
          </p:cNvSpPr>
          <p:nvPr>
            <p:ph type="sldNum" sz="quarter" idx="12"/>
          </p:nvPr>
        </p:nvSpPr>
        <p:spPr/>
        <p:txBody>
          <a:bodyPr/>
          <a:lstStyle/>
          <a:p>
            <a:fld id="{5481C1D2-8D2E-4470-969C-A039DF7A13A2}" type="slidenum">
              <a:rPr lang="fi-FI" smtClean="0"/>
              <a:t>‹#›</a:t>
            </a:fld>
            <a:endParaRPr lang="fi-FI"/>
          </a:p>
        </p:txBody>
      </p:sp>
    </p:spTree>
    <p:extLst>
      <p:ext uri="{BB962C8B-B14F-4D97-AF65-F5344CB8AC3E}">
        <p14:creationId xmlns:p14="http://schemas.microsoft.com/office/powerpoint/2010/main" val="66550540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4500"/>
            </a:lvl1pPr>
          </a:lstStyle>
          <a:p>
            <a:r>
              <a:rPr lang="en-US"/>
              <a:t>Click to edit Master title style</a:t>
            </a:r>
            <a:endParaRPr lang="fi-FI"/>
          </a:p>
        </p:txBody>
      </p:sp>
      <p:sp>
        <p:nvSpPr>
          <p:cNvPr id="3" name="Text Placeholder 2"/>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828B802A-CC11-4C4E-93C1-E2AEB2D4EE33}" type="datetimeFigureOut">
              <a:rPr lang="fi-FI" smtClean="0"/>
              <a:t>2.10.2020</a:t>
            </a:fld>
            <a:endParaRPr lang="fi-FI"/>
          </a:p>
        </p:txBody>
      </p:sp>
      <p:sp>
        <p:nvSpPr>
          <p:cNvPr id="5" name="Footer Placeholder 4"/>
          <p:cNvSpPr>
            <a:spLocks noGrp="1"/>
          </p:cNvSpPr>
          <p:nvPr>
            <p:ph type="ftr" sz="quarter" idx="11"/>
          </p:nvPr>
        </p:nvSpPr>
        <p:spPr/>
        <p:txBody>
          <a:bodyPr/>
          <a:lstStyle/>
          <a:p>
            <a:endParaRPr lang="fi-FI"/>
          </a:p>
        </p:txBody>
      </p:sp>
      <p:sp>
        <p:nvSpPr>
          <p:cNvPr id="6" name="Slide Number Placeholder 5"/>
          <p:cNvSpPr>
            <a:spLocks noGrp="1"/>
          </p:cNvSpPr>
          <p:nvPr>
            <p:ph type="sldNum" sz="quarter" idx="12"/>
          </p:nvPr>
        </p:nvSpPr>
        <p:spPr/>
        <p:txBody>
          <a:bodyPr/>
          <a:lstStyle/>
          <a:p>
            <a:fld id="{4B5BD020-7690-469F-8D60-8D0E364574FB}" type="slidenum">
              <a:rPr lang="fi-FI" smtClean="0"/>
              <a:t>‹#›</a:t>
            </a:fld>
            <a:endParaRPr lang="fi-FI"/>
          </a:p>
        </p:txBody>
      </p:sp>
    </p:spTree>
    <p:extLst>
      <p:ext uri="{BB962C8B-B14F-4D97-AF65-F5344CB8AC3E}">
        <p14:creationId xmlns:p14="http://schemas.microsoft.com/office/powerpoint/2010/main" val="1965299568"/>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9" cy="1600200"/>
          </a:xfrm>
        </p:spPr>
        <p:txBody>
          <a:bodyPr anchor="b"/>
          <a:lstStyle>
            <a:lvl1pPr>
              <a:defRPr sz="1800"/>
            </a:lvl1pPr>
          </a:lstStyle>
          <a:p>
            <a:r>
              <a:rPr lang="en-US"/>
              <a:t>Click to edit Master title style</a:t>
            </a:r>
            <a:endParaRPr lang="en-US" dirty="0"/>
          </a:p>
        </p:txBody>
      </p:sp>
      <p:sp>
        <p:nvSpPr>
          <p:cNvPr id="3" name="Content Placeholder 2"/>
          <p:cNvSpPr>
            <a:spLocks noGrp="1"/>
          </p:cNvSpPr>
          <p:nvPr>
            <p:ph idx="1"/>
          </p:nvPr>
        </p:nvSpPr>
        <p:spPr>
          <a:xfrm>
            <a:off x="3887391" y="987427"/>
            <a:ext cx="4629151" cy="4873625"/>
          </a:xfrm>
        </p:spPr>
        <p:txBody>
          <a:bodyPr/>
          <a:lstStyle>
            <a:lvl1pPr>
              <a:defRPr sz="1800"/>
            </a:lvl1pPr>
            <a:lvl2pPr>
              <a:defRPr sz="1575"/>
            </a:lvl2pPr>
            <a:lvl3pPr>
              <a:defRPr sz="1350"/>
            </a:lvl3pPr>
            <a:lvl4pPr>
              <a:defRPr sz="1125"/>
            </a:lvl4pPr>
            <a:lvl5pPr>
              <a:defRPr sz="1125"/>
            </a:lvl5pPr>
            <a:lvl6pPr>
              <a:defRPr sz="1125"/>
            </a:lvl6pPr>
            <a:lvl7pPr>
              <a:defRPr sz="1125"/>
            </a:lvl7pPr>
            <a:lvl8pPr>
              <a:defRPr sz="1125"/>
            </a:lvl8pPr>
            <a:lvl9pPr>
              <a:defRPr sz="1125"/>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2057400"/>
            <a:ext cx="2949179" cy="3811588"/>
          </a:xfrm>
        </p:spPr>
        <p:txBody>
          <a:bodyPr/>
          <a:lstStyle>
            <a:lvl1pPr marL="0" indent="0">
              <a:buNone/>
              <a:defRPr sz="900"/>
            </a:lvl1pPr>
            <a:lvl2pPr marL="257175" indent="0">
              <a:buNone/>
              <a:defRPr sz="788"/>
            </a:lvl2pPr>
            <a:lvl3pPr marL="514350" indent="0">
              <a:buNone/>
              <a:defRPr sz="675"/>
            </a:lvl3pPr>
            <a:lvl4pPr marL="771525" indent="0">
              <a:buNone/>
              <a:defRPr sz="563"/>
            </a:lvl4pPr>
            <a:lvl5pPr marL="1028700" indent="0">
              <a:buNone/>
              <a:defRPr sz="563"/>
            </a:lvl5pPr>
            <a:lvl6pPr marL="1285875" indent="0">
              <a:buNone/>
              <a:defRPr sz="563"/>
            </a:lvl6pPr>
            <a:lvl7pPr marL="1543050" indent="0">
              <a:buNone/>
              <a:defRPr sz="563"/>
            </a:lvl7pPr>
            <a:lvl8pPr marL="1800225" indent="0">
              <a:buNone/>
              <a:defRPr sz="563"/>
            </a:lvl8pPr>
            <a:lvl9pPr marL="2057400" indent="0">
              <a:buNone/>
              <a:defRPr sz="563"/>
            </a:lvl9pPr>
          </a:lstStyle>
          <a:p>
            <a:pPr lvl="0"/>
            <a:r>
              <a:rPr lang="en-US"/>
              <a:t>Edit Master text styles</a:t>
            </a:r>
          </a:p>
        </p:txBody>
      </p:sp>
      <p:sp>
        <p:nvSpPr>
          <p:cNvPr id="5" name="Date Placeholder 4"/>
          <p:cNvSpPr>
            <a:spLocks noGrp="1"/>
          </p:cNvSpPr>
          <p:nvPr>
            <p:ph type="dt" sz="half" idx="10"/>
          </p:nvPr>
        </p:nvSpPr>
        <p:spPr/>
        <p:txBody>
          <a:bodyPr/>
          <a:lstStyle/>
          <a:p>
            <a:fld id="{5FDAE3ED-28C0-4113-9CFC-7A7A03DE1081}" type="datetimeFigureOut">
              <a:rPr lang="fi-FI" smtClean="0"/>
              <a:t>2.10.2020</a:t>
            </a:fld>
            <a:endParaRPr lang="fi-FI"/>
          </a:p>
        </p:txBody>
      </p:sp>
      <p:sp>
        <p:nvSpPr>
          <p:cNvPr id="6" name="Footer Placeholder 5"/>
          <p:cNvSpPr>
            <a:spLocks noGrp="1"/>
          </p:cNvSpPr>
          <p:nvPr>
            <p:ph type="ftr" sz="quarter" idx="11"/>
          </p:nvPr>
        </p:nvSpPr>
        <p:spPr/>
        <p:txBody>
          <a:bodyPr/>
          <a:lstStyle/>
          <a:p>
            <a:endParaRPr lang="fi-FI"/>
          </a:p>
        </p:txBody>
      </p:sp>
      <p:sp>
        <p:nvSpPr>
          <p:cNvPr id="7" name="Slide Number Placeholder 6"/>
          <p:cNvSpPr>
            <a:spLocks noGrp="1"/>
          </p:cNvSpPr>
          <p:nvPr>
            <p:ph type="sldNum" sz="quarter" idx="12"/>
          </p:nvPr>
        </p:nvSpPr>
        <p:spPr/>
        <p:txBody>
          <a:bodyPr/>
          <a:lstStyle/>
          <a:p>
            <a:fld id="{5481C1D2-8D2E-4470-969C-A039DF7A13A2}" type="slidenum">
              <a:rPr lang="fi-FI" smtClean="0"/>
              <a:t>‹#›</a:t>
            </a:fld>
            <a:endParaRPr lang="fi-FI"/>
          </a:p>
        </p:txBody>
      </p:sp>
    </p:spTree>
    <p:extLst>
      <p:ext uri="{BB962C8B-B14F-4D97-AF65-F5344CB8AC3E}">
        <p14:creationId xmlns:p14="http://schemas.microsoft.com/office/powerpoint/2010/main" val="1715394922"/>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9" cy="1600200"/>
          </a:xfrm>
        </p:spPr>
        <p:txBody>
          <a:bodyPr anchor="b"/>
          <a:lstStyle>
            <a:lvl1pPr>
              <a:defRPr sz="18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987427"/>
            <a:ext cx="4629151" cy="4873625"/>
          </a:xfrm>
        </p:spPr>
        <p:txBody>
          <a:bodyPr anchor="t"/>
          <a:lstStyle>
            <a:lvl1pPr marL="0" indent="0">
              <a:buNone/>
              <a:defRPr sz="1800"/>
            </a:lvl1pPr>
            <a:lvl2pPr marL="257175" indent="0">
              <a:buNone/>
              <a:defRPr sz="1575"/>
            </a:lvl2pPr>
            <a:lvl3pPr marL="514350" indent="0">
              <a:buNone/>
              <a:defRPr sz="1350"/>
            </a:lvl3pPr>
            <a:lvl4pPr marL="771525" indent="0">
              <a:buNone/>
              <a:defRPr sz="1125"/>
            </a:lvl4pPr>
            <a:lvl5pPr marL="1028700" indent="0">
              <a:buNone/>
              <a:defRPr sz="1125"/>
            </a:lvl5pPr>
            <a:lvl6pPr marL="1285875" indent="0">
              <a:buNone/>
              <a:defRPr sz="1125"/>
            </a:lvl6pPr>
            <a:lvl7pPr marL="1543050" indent="0">
              <a:buNone/>
              <a:defRPr sz="1125"/>
            </a:lvl7pPr>
            <a:lvl8pPr marL="1800225" indent="0">
              <a:buNone/>
              <a:defRPr sz="1125"/>
            </a:lvl8pPr>
            <a:lvl9pPr marL="2057400" indent="0">
              <a:buNone/>
              <a:defRPr sz="1125"/>
            </a:lvl9pPr>
          </a:lstStyle>
          <a:p>
            <a:r>
              <a:rPr lang="en-US"/>
              <a:t>Click icon to add picture</a:t>
            </a:r>
            <a:endParaRPr lang="en-US" dirty="0"/>
          </a:p>
        </p:txBody>
      </p:sp>
      <p:sp>
        <p:nvSpPr>
          <p:cNvPr id="4" name="Text Placeholder 3"/>
          <p:cNvSpPr>
            <a:spLocks noGrp="1"/>
          </p:cNvSpPr>
          <p:nvPr>
            <p:ph type="body" sz="half" idx="2"/>
          </p:nvPr>
        </p:nvSpPr>
        <p:spPr>
          <a:xfrm>
            <a:off x="629841" y="2057400"/>
            <a:ext cx="2949179" cy="3811588"/>
          </a:xfrm>
        </p:spPr>
        <p:txBody>
          <a:bodyPr/>
          <a:lstStyle>
            <a:lvl1pPr marL="0" indent="0">
              <a:buNone/>
              <a:defRPr sz="900"/>
            </a:lvl1pPr>
            <a:lvl2pPr marL="257175" indent="0">
              <a:buNone/>
              <a:defRPr sz="788"/>
            </a:lvl2pPr>
            <a:lvl3pPr marL="514350" indent="0">
              <a:buNone/>
              <a:defRPr sz="675"/>
            </a:lvl3pPr>
            <a:lvl4pPr marL="771525" indent="0">
              <a:buNone/>
              <a:defRPr sz="563"/>
            </a:lvl4pPr>
            <a:lvl5pPr marL="1028700" indent="0">
              <a:buNone/>
              <a:defRPr sz="563"/>
            </a:lvl5pPr>
            <a:lvl6pPr marL="1285875" indent="0">
              <a:buNone/>
              <a:defRPr sz="563"/>
            </a:lvl6pPr>
            <a:lvl7pPr marL="1543050" indent="0">
              <a:buNone/>
              <a:defRPr sz="563"/>
            </a:lvl7pPr>
            <a:lvl8pPr marL="1800225" indent="0">
              <a:buNone/>
              <a:defRPr sz="563"/>
            </a:lvl8pPr>
            <a:lvl9pPr marL="2057400" indent="0">
              <a:buNone/>
              <a:defRPr sz="563"/>
            </a:lvl9pPr>
          </a:lstStyle>
          <a:p>
            <a:pPr lvl="0"/>
            <a:r>
              <a:rPr lang="en-US"/>
              <a:t>Edit Master text styles</a:t>
            </a:r>
          </a:p>
        </p:txBody>
      </p:sp>
      <p:sp>
        <p:nvSpPr>
          <p:cNvPr id="5" name="Date Placeholder 4"/>
          <p:cNvSpPr>
            <a:spLocks noGrp="1"/>
          </p:cNvSpPr>
          <p:nvPr>
            <p:ph type="dt" sz="half" idx="10"/>
          </p:nvPr>
        </p:nvSpPr>
        <p:spPr/>
        <p:txBody>
          <a:bodyPr/>
          <a:lstStyle/>
          <a:p>
            <a:fld id="{5FDAE3ED-28C0-4113-9CFC-7A7A03DE1081}" type="datetimeFigureOut">
              <a:rPr lang="fi-FI" smtClean="0"/>
              <a:t>2.10.2020</a:t>
            </a:fld>
            <a:endParaRPr lang="fi-FI"/>
          </a:p>
        </p:txBody>
      </p:sp>
      <p:sp>
        <p:nvSpPr>
          <p:cNvPr id="6" name="Footer Placeholder 5"/>
          <p:cNvSpPr>
            <a:spLocks noGrp="1"/>
          </p:cNvSpPr>
          <p:nvPr>
            <p:ph type="ftr" sz="quarter" idx="11"/>
          </p:nvPr>
        </p:nvSpPr>
        <p:spPr/>
        <p:txBody>
          <a:bodyPr/>
          <a:lstStyle/>
          <a:p>
            <a:endParaRPr lang="fi-FI"/>
          </a:p>
        </p:txBody>
      </p:sp>
      <p:sp>
        <p:nvSpPr>
          <p:cNvPr id="7" name="Slide Number Placeholder 6"/>
          <p:cNvSpPr>
            <a:spLocks noGrp="1"/>
          </p:cNvSpPr>
          <p:nvPr>
            <p:ph type="sldNum" sz="quarter" idx="12"/>
          </p:nvPr>
        </p:nvSpPr>
        <p:spPr/>
        <p:txBody>
          <a:bodyPr/>
          <a:lstStyle/>
          <a:p>
            <a:fld id="{5481C1D2-8D2E-4470-969C-A039DF7A13A2}" type="slidenum">
              <a:rPr lang="fi-FI" smtClean="0"/>
              <a:t>‹#›</a:t>
            </a:fld>
            <a:endParaRPr lang="fi-FI"/>
          </a:p>
        </p:txBody>
      </p:sp>
    </p:spTree>
    <p:extLst>
      <p:ext uri="{BB962C8B-B14F-4D97-AF65-F5344CB8AC3E}">
        <p14:creationId xmlns:p14="http://schemas.microsoft.com/office/powerpoint/2010/main" val="728350557"/>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FDAE3ED-28C0-4113-9CFC-7A7A03DE1081}" type="datetimeFigureOut">
              <a:rPr lang="fi-FI" smtClean="0"/>
              <a:t>2.10.2020</a:t>
            </a:fld>
            <a:endParaRPr lang="fi-FI"/>
          </a:p>
        </p:txBody>
      </p:sp>
      <p:sp>
        <p:nvSpPr>
          <p:cNvPr id="5" name="Footer Placeholder 4"/>
          <p:cNvSpPr>
            <a:spLocks noGrp="1"/>
          </p:cNvSpPr>
          <p:nvPr>
            <p:ph type="ftr" sz="quarter" idx="11"/>
          </p:nvPr>
        </p:nvSpPr>
        <p:spPr/>
        <p:txBody>
          <a:bodyPr/>
          <a:lstStyle/>
          <a:p>
            <a:endParaRPr lang="fi-FI"/>
          </a:p>
        </p:txBody>
      </p:sp>
      <p:sp>
        <p:nvSpPr>
          <p:cNvPr id="6" name="Slide Number Placeholder 5"/>
          <p:cNvSpPr>
            <a:spLocks noGrp="1"/>
          </p:cNvSpPr>
          <p:nvPr>
            <p:ph type="sldNum" sz="quarter" idx="12"/>
          </p:nvPr>
        </p:nvSpPr>
        <p:spPr/>
        <p:txBody>
          <a:bodyPr/>
          <a:lstStyle/>
          <a:p>
            <a:fld id="{5481C1D2-8D2E-4470-969C-A039DF7A13A2}" type="slidenum">
              <a:rPr lang="fi-FI" smtClean="0"/>
              <a:t>‹#›</a:t>
            </a:fld>
            <a:endParaRPr lang="fi-FI"/>
          </a:p>
        </p:txBody>
      </p:sp>
    </p:spTree>
    <p:extLst>
      <p:ext uri="{BB962C8B-B14F-4D97-AF65-F5344CB8AC3E}">
        <p14:creationId xmlns:p14="http://schemas.microsoft.com/office/powerpoint/2010/main" val="4256252746"/>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6" y="365126"/>
            <a:ext cx="1971675"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1" y="365126"/>
            <a:ext cx="5800725"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FDAE3ED-28C0-4113-9CFC-7A7A03DE1081}" type="datetimeFigureOut">
              <a:rPr lang="fi-FI" smtClean="0"/>
              <a:t>2.10.2020</a:t>
            </a:fld>
            <a:endParaRPr lang="fi-FI"/>
          </a:p>
        </p:txBody>
      </p:sp>
      <p:sp>
        <p:nvSpPr>
          <p:cNvPr id="5" name="Footer Placeholder 4"/>
          <p:cNvSpPr>
            <a:spLocks noGrp="1"/>
          </p:cNvSpPr>
          <p:nvPr>
            <p:ph type="ftr" sz="quarter" idx="11"/>
          </p:nvPr>
        </p:nvSpPr>
        <p:spPr/>
        <p:txBody>
          <a:bodyPr/>
          <a:lstStyle/>
          <a:p>
            <a:endParaRPr lang="fi-FI"/>
          </a:p>
        </p:txBody>
      </p:sp>
      <p:sp>
        <p:nvSpPr>
          <p:cNvPr id="6" name="Slide Number Placeholder 5"/>
          <p:cNvSpPr>
            <a:spLocks noGrp="1"/>
          </p:cNvSpPr>
          <p:nvPr>
            <p:ph type="sldNum" sz="quarter" idx="12"/>
          </p:nvPr>
        </p:nvSpPr>
        <p:spPr/>
        <p:txBody>
          <a:bodyPr/>
          <a:lstStyle/>
          <a:p>
            <a:fld id="{5481C1D2-8D2E-4470-969C-A039DF7A13A2}" type="slidenum">
              <a:rPr lang="fi-FI" smtClean="0"/>
              <a:t>‹#›</a:t>
            </a:fld>
            <a:endParaRPr lang="fi-FI"/>
          </a:p>
        </p:txBody>
      </p:sp>
    </p:spTree>
    <p:extLst>
      <p:ext uri="{BB962C8B-B14F-4D97-AF65-F5344CB8AC3E}">
        <p14:creationId xmlns:p14="http://schemas.microsoft.com/office/powerpoint/2010/main" val="171270672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fi-FI"/>
          </a:p>
        </p:txBody>
      </p:sp>
      <p:sp>
        <p:nvSpPr>
          <p:cNvPr id="3" name="Content Placeholder 2"/>
          <p:cNvSpPr>
            <a:spLocks noGrp="1"/>
          </p:cNvSpPr>
          <p:nvPr>
            <p:ph sz="half" idx="1"/>
          </p:nvPr>
        </p:nvSpPr>
        <p:spPr>
          <a:xfrm>
            <a:off x="6286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fi-FI"/>
          </a:p>
        </p:txBody>
      </p:sp>
      <p:sp>
        <p:nvSpPr>
          <p:cNvPr id="4" name="Content Placeholder 3"/>
          <p:cNvSpPr>
            <a:spLocks noGrp="1"/>
          </p:cNvSpPr>
          <p:nvPr>
            <p:ph sz="half" idx="2"/>
          </p:nvPr>
        </p:nvSpPr>
        <p:spPr>
          <a:xfrm>
            <a:off x="46291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fi-FI"/>
          </a:p>
        </p:txBody>
      </p:sp>
      <p:sp>
        <p:nvSpPr>
          <p:cNvPr id="5" name="Date Placeholder 4"/>
          <p:cNvSpPr>
            <a:spLocks noGrp="1"/>
          </p:cNvSpPr>
          <p:nvPr>
            <p:ph type="dt" sz="half" idx="10"/>
          </p:nvPr>
        </p:nvSpPr>
        <p:spPr/>
        <p:txBody>
          <a:bodyPr/>
          <a:lstStyle/>
          <a:p>
            <a:fld id="{828B802A-CC11-4C4E-93C1-E2AEB2D4EE33}" type="datetimeFigureOut">
              <a:rPr lang="fi-FI" smtClean="0"/>
              <a:t>2.10.2020</a:t>
            </a:fld>
            <a:endParaRPr lang="fi-FI"/>
          </a:p>
        </p:txBody>
      </p:sp>
      <p:sp>
        <p:nvSpPr>
          <p:cNvPr id="6" name="Footer Placeholder 5"/>
          <p:cNvSpPr>
            <a:spLocks noGrp="1"/>
          </p:cNvSpPr>
          <p:nvPr>
            <p:ph type="ftr" sz="quarter" idx="11"/>
          </p:nvPr>
        </p:nvSpPr>
        <p:spPr/>
        <p:txBody>
          <a:bodyPr/>
          <a:lstStyle/>
          <a:p>
            <a:endParaRPr lang="fi-FI"/>
          </a:p>
        </p:txBody>
      </p:sp>
      <p:sp>
        <p:nvSpPr>
          <p:cNvPr id="7" name="Slide Number Placeholder 6"/>
          <p:cNvSpPr>
            <a:spLocks noGrp="1"/>
          </p:cNvSpPr>
          <p:nvPr>
            <p:ph type="sldNum" sz="quarter" idx="12"/>
          </p:nvPr>
        </p:nvSpPr>
        <p:spPr/>
        <p:txBody>
          <a:bodyPr/>
          <a:lstStyle/>
          <a:p>
            <a:fld id="{4B5BD020-7690-469F-8D60-8D0E364574FB}" type="slidenum">
              <a:rPr lang="fi-FI" smtClean="0"/>
              <a:t>‹#›</a:t>
            </a:fld>
            <a:endParaRPr lang="fi-FI"/>
          </a:p>
        </p:txBody>
      </p:sp>
    </p:spTree>
    <p:extLst>
      <p:ext uri="{BB962C8B-B14F-4D97-AF65-F5344CB8AC3E}">
        <p14:creationId xmlns:p14="http://schemas.microsoft.com/office/powerpoint/2010/main" val="194245120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fi-FI"/>
          </a:p>
        </p:txBody>
      </p:sp>
      <p:sp>
        <p:nvSpPr>
          <p:cNvPr id="3" name="Text Placeholder 2"/>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fi-FI"/>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fi-FI"/>
          </a:p>
        </p:txBody>
      </p:sp>
      <p:sp>
        <p:nvSpPr>
          <p:cNvPr id="7" name="Date Placeholder 6"/>
          <p:cNvSpPr>
            <a:spLocks noGrp="1"/>
          </p:cNvSpPr>
          <p:nvPr>
            <p:ph type="dt" sz="half" idx="10"/>
          </p:nvPr>
        </p:nvSpPr>
        <p:spPr/>
        <p:txBody>
          <a:bodyPr/>
          <a:lstStyle/>
          <a:p>
            <a:fld id="{828B802A-CC11-4C4E-93C1-E2AEB2D4EE33}" type="datetimeFigureOut">
              <a:rPr lang="fi-FI" smtClean="0"/>
              <a:t>2.10.2020</a:t>
            </a:fld>
            <a:endParaRPr lang="fi-FI"/>
          </a:p>
        </p:txBody>
      </p:sp>
      <p:sp>
        <p:nvSpPr>
          <p:cNvPr id="8" name="Footer Placeholder 7"/>
          <p:cNvSpPr>
            <a:spLocks noGrp="1"/>
          </p:cNvSpPr>
          <p:nvPr>
            <p:ph type="ftr" sz="quarter" idx="11"/>
          </p:nvPr>
        </p:nvSpPr>
        <p:spPr/>
        <p:txBody>
          <a:bodyPr/>
          <a:lstStyle/>
          <a:p>
            <a:endParaRPr lang="fi-FI"/>
          </a:p>
        </p:txBody>
      </p:sp>
      <p:sp>
        <p:nvSpPr>
          <p:cNvPr id="9" name="Slide Number Placeholder 8"/>
          <p:cNvSpPr>
            <a:spLocks noGrp="1"/>
          </p:cNvSpPr>
          <p:nvPr>
            <p:ph type="sldNum" sz="quarter" idx="12"/>
          </p:nvPr>
        </p:nvSpPr>
        <p:spPr/>
        <p:txBody>
          <a:bodyPr/>
          <a:lstStyle/>
          <a:p>
            <a:fld id="{4B5BD020-7690-469F-8D60-8D0E364574FB}" type="slidenum">
              <a:rPr lang="fi-FI" smtClean="0"/>
              <a:t>‹#›</a:t>
            </a:fld>
            <a:endParaRPr lang="fi-FI"/>
          </a:p>
        </p:txBody>
      </p:sp>
    </p:spTree>
    <p:extLst>
      <p:ext uri="{BB962C8B-B14F-4D97-AF65-F5344CB8AC3E}">
        <p14:creationId xmlns:p14="http://schemas.microsoft.com/office/powerpoint/2010/main" val="8195774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fi-FI"/>
          </a:p>
        </p:txBody>
      </p:sp>
      <p:sp>
        <p:nvSpPr>
          <p:cNvPr id="3" name="Date Placeholder 2"/>
          <p:cNvSpPr>
            <a:spLocks noGrp="1"/>
          </p:cNvSpPr>
          <p:nvPr>
            <p:ph type="dt" sz="half" idx="10"/>
          </p:nvPr>
        </p:nvSpPr>
        <p:spPr/>
        <p:txBody>
          <a:bodyPr/>
          <a:lstStyle/>
          <a:p>
            <a:fld id="{828B802A-CC11-4C4E-93C1-E2AEB2D4EE33}" type="datetimeFigureOut">
              <a:rPr lang="fi-FI" smtClean="0"/>
              <a:t>2.10.2020</a:t>
            </a:fld>
            <a:endParaRPr lang="fi-FI"/>
          </a:p>
        </p:txBody>
      </p:sp>
      <p:sp>
        <p:nvSpPr>
          <p:cNvPr id="4" name="Footer Placeholder 3"/>
          <p:cNvSpPr>
            <a:spLocks noGrp="1"/>
          </p:cNvSpPr>
          <p:nvPr>
            <p:ph type="ftr" sz="quarter" idx="11"/>
          </p:nvPr>
        </p:nvSpPr>
        <p:spPr/>
        <p:txBody>
          <a:bodyPr/>
          <a:lstStyle/>
          <a:p>
            <a:endParaRPr lang="fi-FI"/>
          </a:p>
        </p:txBody>
      </p:sp>
      <p:sp>
        <p:nvSpPr>
          <p:cNvPr id="5" name="Slide Number Placeholder 4"/>
          <p:cNvSpPr>
            <a:spLocks noGrp="1"/>
          </p:cNvSpPr>
          <p:nvPr>
            <p:ph type="sldNum" sz="quarter" idx="12"/>
          </p:nvPr>
        </p:nvSpPr>
        <p:spPr/>
        <p:txBody>
          <a:bodyPr/>
          <a:lstStyle/>
          <a:p>
            <a:fld id="{4B5BD020-7690-469F-8D60-8D0E364574FB}" type="slidenum">
              <a:rPr lang="fi-FI" smtClean="0"/>
              <a:t>‹#›</a:t>
            </a:fld>
            <a:endParaRPr lang="fi-FI"/>
          </a:p>
        </p:txBody>
      </p:sp>
    </p:spTree>
    <p:extLst>
      <p:ext uri="{BB962C8B-B14F-4D97-AF65-F5344CB8AC3E}">
        <p14:creationId xmlns:p14="http://schemas.microsoft.com/office/powerpoint/2010/main" val="294931807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28B802A-CC11-4C4E-93C1-E2AEB2D4EE33}" type="datetimeFigureOut">
              <a:rPr lang="fi-FI" smtClean="0"/>
              <a:t>2.10.2020</a:t>
            </a:fld>
            <a:endParaRPr lang="fi-FI"/>
          </a:p>
        </p:txBody>
      </p:sp>
      <p:sp>
        <p:nvSpPr>
          <p:cNvPr id="3" name="Footer Placeholder 2"/>
          <p:cNvSpPr>
            <a:spLocks noGrp="1"/>
          </p:cNvSpPr>
          <p:nvPr>
            <p:ph type="ftr" sz="quarter" idx="11"/>
          </p:nvPr>
        </p:nvSpPr>
        <p:spPr/>
        <p:txBody>
          <a:bodyPr/>
          <a:lstStyle/>
          <a:p>
            <a:endParaRPr lang="fi-FI"/>
          </a:p>
        </p:txBody>
      </p:sp>
      <p:sp>
        <p:nvSpPr>
          <p:cNvPr id="4" name="Slide Number Placeholder 3"/>
          <p:cNvSpPr>
            <a:spLocks noGrp="1"/>
          </p:cNvSpPr>
          <p:nvPr>
            <p:ph type="sldNum" sz="quarter" idx="12"/>
          </p:nvPr>
        </p:nvSpPr>
        <p:spPr/>
        <p:txBody>
          <a:bodyPr/>
          <a:lstStyle/>
          <a:p>
            <a:fld id="{4B5BD020-7690-469F-8D60-8D0E364574FB}" type="slidenum">
              <a:rPr lang="fi-FI" smtClean="0"/>
              <a:t>‹#›</a:t>
            </a:fld>
            <a:endParaRPr lang="fi-FI"/>
          </a:p>
        </p:txBody>
      </p:sp>
    </p:spTree>
    <p:extLst>
      <p:ext uri="{BB962C8B-B14F-4D97-AF65-F5344CB8AC3E}">
        <p14:creationId xmlns:p14="http://schemas.microsoft.com/office/powerpoint/2010/main" val="199480775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a:t>Click to edit Master title style</a:t>
            </a:r>
            <a:endParaRPr lang="fi-FI"/>
          </a:p>
        </p:txBody>
      </p:sp>
      <p:sp>
        <p:nvSpPr>
          <p:cNvPr id="3" name="Content Placeholder 2"/>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fi-FI"/>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Edit Master text styles</a:t>
            </a:r>
          </a:p>
        </p:txBody>
      </p:sp>
      <p:sp>
        <p:nvSpPr>
          <p:cNvPr id="5" name="Date Placeholder 4"/>
          <p:cNvSpPr>
            <a:spLocks noGrp="1"/>
          </p:cNvSpPr>
          <p:nvPr>
            <p:ph type="dt" sz="half" idx="10"/>
          </p:nvPr>
        </p:nvSpPr>
        <p:spPr/>
        <p:txBody>
          <a:bodyPr/>
          <a:lstStyle/>
          <a:p>
            <a:fld id="{828B802A-CC11-4C4E-93C1-E2AEB2D4EE33}" type="datetimeFigureOut">
              <a:rPr lang="fi-FI" smtClean="0"/>
              <a:t>2.10.2020</a:t>
            </a:fld>
            <a:endParaRPr lang="fi-FI"/>
          </a:p>
        </p:txBody>
      </p:sp>
      <p:sp>
        <p:nvSpPr>
          <p:cNvPr id="6" name="Footer Placeholder 5"/>
          <p:cNvSpPr>
            <a:spLocks noGrp="1"/>
          </p:cNvSpPr>
          <p:nvPr>
            <p:ph type="ftr" sz="quarter" idx="11"/>
          </p:nvPr>
        </p:nvSpPr>
        <p:spPr/>
        <p:txBody>
          <a:bodyPr/>
          <a:lstStyle/>
          <a:p>
            <a:endParaRPr lang="fi-FI"/>
          </a:p>
        </p:txBody>
      </p:sp>
      <p:sp>
        <p:nvSpPr>
          <p:cNvPr id="7" name="Slide Number Placeholder 6"/>
          <p:cNvSpPr>
            <a:spLocks noGrp="1"/>
          </p:cNvSpPr>
          <p:nvPr>
            <p:ph type="sldNum" sz="quarter" idx="12"/>
          </p:nvPr>
        </p:nvSpPr>
        <p:spPr/>
        <p:txBody>
          <a:bodyPr/>
          <a:lstStyle/>
          <a:p>
            <a:fld id="{4B5BD020-7690-469F-8D60-8D0E364574FB}" type="slidenum">
              <a:rPr lang="fi-FI" smtClean="0"/>
              <a:t>‹#›</a:t>
            </a:fld>
            <a:endParaRPr lang="fi-FI"/>
          </a:p>
        </p:txBody>
      </p:sp>
    </p:spTree>
    <p:extLst>
      <p:ext uri="{BB962C8B-B14F-4D97-AF65-F5344CB8AC3E}">
        <p14:creationId xmlns:p14="http://schemas.microsoft.com/office/powerpoint/2010/main" val="72519225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a:t>Click to edit Master title style</a:t>
            </a:r>
            <a:endParaRPr lang="fi-FI"/>
          </a:p>
        </p:txBody>
      </p:sp>
      <p:sp>
        <p:nvSpPr>
          <p:cNvPr id="3" name="Picture Placeholder 2"/>
          <p:cNvSpPr>
            <a:spLocks noGrp="1"/>
          </p:cNvSpPr>
          <p:nvPr>
            <p:ph type="pic" idx="1"/>
          </p:nvPr>
        </p:nvSpPr>
        <p:spPr>
          <a:xfrm>
            <a:off x="3887391" y="987426"/>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fi-FI"/>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Edit Master text styles</a:t>
            </a:r>
          </a:p>
        </p:txBody>
      </p:sp>
      <p:sp>
        <p:nvSpPr>
          <p:cNvPr id="5" name="Date Placeholder 4"/>
          <p:cNvSpPr>
            <a:spLocks noGrp="1"/>
          </p:cNvSpPr>
          <p:nvPr>
            <p:ph type="dt" sz="half" idx="10"/>
          </p:nvPr>
        </p:nvSpPr>
        <p:spPr/>
        <p:txBody>
          <a:bodyPr/>
          <a:lstStyle/>
          <a:p>
            <a:fld id="{828B802A-CC11-4C4E-93C1-E2AEB2D4EE33}" type="datetimeFigureOut">
              <a:rPr lang="fi-FI" smtClean="0"/>
              <a:t>2.10.2020</a:t>
            </a:fld>
            <a:endParaRPr lang="fi-FI"/>
          </a:p>
        </p:txBody>
      </p:sp>
      <p:sp>
        <p:nvSpPr>
          <p:cNvPr id="6" name="Footer Placeholder 5"/>
          <p:cNvSpPr>
            <a:spLocks noGrp="1"/>
          </p:cNvSpPr>
          <p:nvPr>
            <p:ph type="ftr" sz="quarter" idx="11"/>
          </p:nvPr>
        </p:nvSpPr>
        <p:spPr/>
        <p:txBody>
          <a:bodyPr/>
          <a:lstStyle/>
          <a:p>
            <a:endParaRPr lang="fi-FI"/>
          </a:p>
        </p:txBody>
      </p:sp>
      <p:sp>
        <p:nvSpPr>
          <p:cNvPr id="7" name="Slide Number Placeholder 6"/>
          <p:cNvSpPr>
            <a:spLocks noGrp="1"/>
          </p:cNvSpPr>
          <p:nvPr>
            <p:ph type="sldNum" sz="quarter" idx="12"/>
          </p:nvPr>
        </p:nvSpPr>
        <p:spPr/>
        <p:txBody>
          <a:bodyPr/>
          <a:lstStyle/>
          <a:p>
            <a:fld id="{4B5BD020-7690-469F-8D60-8D0E364574FB}" type="slidenum">
              <a:rPr lang="fi-FI" smtClean="0"/>
              <a:t>‹#›</a:t>
            </a:fld>
            <a:endParaRPr lang="fi-FI"/>
          </a:p>
        </p:txBody>
      </p:sp>
    </p:spTree>
    <p:extLst>
      <p:ext uri="{BB962C8B-B14F-4D97-AF65-F5344CB8AC3E}">
        <p14:creationId xmlns:p14="http://schemas.microsoft.com/office/powerpoint/2010/main" val="38428916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fi-FI"/>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fi-FI"/>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828B802A-CC11-4C4E-93C1-E2AEB2D4EE33}" type="datetimeFigureOut">
              <a:rPr lang="fi-FI" smtClean="0"/>
              <a:t>2.10.2020</a:t>
            </a:fld>
            <a:endParaRPr lang="fi-FI"/>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fi-FI"/>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4B5BD020-7690-469F-8D60-8D0E364574FB}" type="slidenum">
              <a:rPr lang="fi-FI" smtClean="0"/>
              <a:t>‹#›</a:t>
            </a:fld>
            <a:endParaRPr lang="fi-FI"/>
          </a:p>
        </p:txBody>
      </p:sp>
    </p:spTree>
    <p:extLst>
      <p:ext uri="{BB962C8B-B14F-4D97-AF65-F5344CB8AC3E}">
        <p14:creationId xmlns:p14="http://schemas.microsoft.com/office/powerpoint/2010/main" val="162944296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fi-FI"/>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28B802A-CC11-4C4E-93C1-E2AEB2D4EE33}" type="datetimeFigureOut">
              <a:rPr lang="fi-FI" smtClean="0"/>
              <a:t>2.10.2020</a:t>
            </a:fld>
            <a:endParaRPr lang="fi-FI"/>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i-FI"/>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B5BD020-7690-469F-8D60-8D0E364574FB}" type="slidenum">
              <a:rPr lang="fi-FI" smtClean="0"/>
              <a:t>‹#›</a:t>
            </a:fld>
            <a:endParaRPr lang="fi-FI"/>
          </a:p>
        </p:txBody>
      </p:sp>
    </p:spTree>
    <p:extLst>
      <p:ext uri="{BB962C8B-B14F-4D97-AF65-F5344CB8AC3E}">
        <p14:creationId xmlns:p14="http://schemas.microsoft.com/office/powerpoint/2010/main" val="3127103586"/>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1" y="365127"/>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1" y="1825625"/>
            <a:ext cx="78867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28651" y="6356352"/>
            <a:ext cx="2057400" cy="365125"/>
          </a:xfrm>
          <a:prstGeom prst="rect">
            <a:avLst/>
          </a:prstGeom>
        </p:spPr>
        <p:txBody>
          <a:bodyPr vert="horz" lIns="91440" tIns="45720" rIns="91440" bIns="45720" rtlCol="0" anchor="ctr"/>
          <a:lstStyle>
            <a:lvl1pPr algn="l">
              <a:defRPr sz="675">
                <a:solidFill>
                  <a:schemeClr val="tx1">
                    <a:tint val="75000"/>
                  </a:schemeClr>
                </a:solidFill>
              </a:defRPr>
            </a:lvl1pPr>
          </a:lstStyle>
          <a:p>
            <a:fld id="{5FDAE3ED-28C0-4113-9CFC-7A7A03DE1081}" type="datetimeFigureOut">
              <a:rPr lang="fi-FI" smtClean="0"/>
              <a:t>2.10.2020</a:t>
            </a:fld>
            <a:endParaRPr lang="fi-FI"/>
          </a:p>
        </p:txBody>
      </p:sp>
      <p:sp>
        <p:nvSpPr>
          <p:cNvPr id="5" name="Footer Placeholder 4"/>
          <p:cNvSpPr>
            <a:spLocks noGrp="1"/>
          </p:cNvSpPr>
          <p:nvPr>
            <p:ph type="ftr" sz="quarter" idx="3"/>
          </p:nvPr>
        </p:nvSpPr>
        <p:spPr>
          <a:xfrm>
            <a:off x="3028951" y="6356352"/>
            <a:ext cx="3086100" cy="365125"/>
          </a:xfrm>
          <a:prstGeom prst="rect">
            <a:avLst/>
          </a:prstGeom>
        </p:spPr>
        <p:txBody>
          <a:bodyPr vert="horz" lIns="91440" tIns="45720" rIns="91440" bIns="45720" rtlCol="0" anchor="ctr"/>
          <a:lstStyle>
            <a:lvl1pPr algn="ctr">
              <a:defRPr sz="675">
                <a:solidFill>
                  <a:schemeClr val="tx1">
                    <a:tint val="75000"/>
                  </a:schemeClr>
                </a:solidFill>
              </a:defRPr>
            </a:lvl1pPr>
          </a:lstStyle>
          <a:p>
            <a:endParaRPr lang="fi-FI"/>
          </a:p>
        </p:txBody>
      </p:sp>
      <p:sp>
        <p:nvSpPr>
          <p:cNvPr id="6" name="Slide Number Placeholder 5"/>
          <p:cNvSpPr>
            <a:spLocks noGrp="1"/>
          </p:cNvSpPr>
          <p:nvPr>
            <p:ph type="sldNum" sz="quarter" idx="4"/>
          </p:nvPr>
        </p:nvSpPr>
        <p:spPr>
          <a:xfrm>
            <a:off x="6457951" y="6356352"/>
            <a:ext cx="2057400" cy="365125"/>
          </a:xfrm>
          <a:prstGeom prst="rect">
            <a:avLst/>
          </a:prstGeom>
        </p:spPr>
        <p:txBody>
          <a:bodyPr vert="horz" lIns="91440" tIns="45720" rIns="91440" bIns="45720" rtlCol="0" anchor="ctr"/>
          <a:lstStyle>
            <a:lvl1pPr algn="r">
              <a:defRPr sz="675">
                <a:solidFill>
                  <a:schemeClr val="tx1">
                    <a:tint val="75000"/>
                  </a:schemeClr>
                </a:solidFill>
              </a:defRPr>
            </a:lvl1pPr>
          </a:lstStyle>
          <a:p>
            <a:fld id="{5481C1D2-8D2E-4470-969C-A039DF7A13A2}" type="slidenum">
              <a:rPr lang="fi-FI" smtClean="0"/>
              <a:t>‹#›</a:t>
            </a:fld>
            <a:endParaRPr lang="fi-FI"/>
          </a:p>
        </p:txBody>
      </p:sp>
    </p:spTree>
    <p:extLst>
      <p:ext uri="{BB962C8B-B14F-4D97-AF65-F5344CB8AC3E}">
        <p14:creationId xmlns:p14="http://schemas.microsoft.com/office/powerpoint/2010/main" val="695460604"/>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defTabSz="514350" rtl="0" eaLnBrk="1" latinLnBrk="0" hangingPunct="1">
        <a:lnSpc>
          <a:spcPct val="90000"/>
        </a:lnSpc>
        <a:spcBef>
          <a:spcPct val="0"/>
        </a:spcBef>
        <a:buNone/>
        <a:defRPr sz="2475" kern="1200">
          <a:solidFill>
            <a:schemeClr val="tx1"/>
          </a:solidFill>
          <a:latin typeface="+mj-lt"/>
          <a:ea typeface="+mj-ea"/>
          <a:cs typeface="+mj-cs"/>
        </a:defRPr>
      </a:lvl1pPr>
    </p:titleStyle>
    <p:bodyStyle>
      <a:lvl1pPr marL="128588" indent="-128588" algn="l" defTabSz="514350" rtl="0" eaLnBrk="1" latinLnBrk="0" hangingPunct="1">
        <a:lnSpc>
          <a:spcPct val="90000"/>
        </a:lnSpc>
        <a:spcBef>
          <a:spcPts val="563"/>
        </a:spcBef>
        <a:buFont typeface="Arial" panose="020B0604020202020204" pitchFamily="34" charset="0"/>
        <a:buChar char="•"/>
        <a:defRPr sz="1575" kern="1200">
          <a:solidFill>
            <a:schemeClr val="tx1"/>
          </a:solidFill>
          <a:latin typeface="+mn-lt"/>
          <a:ea typeface="+mn-ea"/>
          <a:cs typeface="+mn-cs"/>
        </a:defRPr>
      </a:lvl1pPr>
      <a:lvl2pPr marL="385763" indent="-128588" algn="l" defTabSz="514350" rtl="0" eaLnBrk="1" latinLnBrk="0" hangingPunct="1">
        <a:lnSpc>
          <a:spcPct val="90000"/>
        </a:lnSpc>
        <a:spcBef>
          <a:spcPts val="281"/>
        </a:spcBef>
        <a:buFont typeface="Arial" panose="020B0604020202020204" pitchFamily="34" charset="0"/>
        <a:buChar char="•"/>
        <a:defRPr sz="1350" kern="1200">
          <a:solidFill>
            <a:schemeClr val="tx1"/>
          </a:solidFill>
          <a:latin typeface="+mn-lt"/>
          <a:ea typeface="+mn-ea"/>
          <a:cs typeface="+mn-cs"/>
        </a:defRPr>
      </a:lvl2pPr>
      <a:lvl3pPr marL="642938" indent="-128588" algn="l" defTabSz="514350" rtl="0" eaLnBrk="1" latinLnBrk="0" hangingPunct="1">
        <a:lnSpc>
          <a:spcPct val="90000"/>
        </a:lnSpc>
        <a:spcBef>
          <a:spcPts val="281"/>
        </a:spcBef>
        <a:buFont typeface="Arial" panose="020B0604020202020204" pitchFamily="34" charset="0"/>
        <a:buChar char="•"/>
        <a:defRPr sz="1125" kern="1200">
          <a:solidFill>
            <a:schemeClr val="tx1"/>
          </a:solidFill>
          <a:latin typeface="+mn-lt"/>
          <a:ea typeface="+mn-ea"/>
          <a:cs typeface="+mn-cs"/>
        </a:defRPr>
      </a:lvl3pPr>
      <a:lvl4pPr marL="900113"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4pPr>
      <a:lvl5pPr marL="1157288"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5pPr>
      <a:lvl6pPr marL="1414463"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6pPr>
      <a:lvl7pPr marL="1671638"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7pPr>
      <a:lvl8pPr marL="1928813"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8pPr>
      <a:lvl9pPr marL="2185988" indent="-128588" algn="l" defTabSz="514350"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23.jpeg"/><Relationship Id="rId1" Type="http://schemas.openxmlformats.org/officeDocument/2006/relationships/slideLayout" Target="../slideLayouts/slideLayout29.xml"/><Relationship Id="rId6" Type="http://schemas.openxmlformats.org/officeDocument/2006/relationships/image" Target="../media/image27.jpg"/><Relationship Id="rId5" Type="http://schemas.openxmlformats.org/officeDocument/2006/relationships/image" Target="../media/image26.jpeg"/><Relationship Id="rId4" Type="http://schemas.openxmlformats.org/officeDocument/2006/relationships/image" Target="../media/image25.jpeg"/></Relationships>
</file>

<file path=ppt/slides/_rels/slide11.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29.xml"/></Relationships>
</file>

<file path=ppt/slides/_rels/slide12.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29.xml"/><Relationship Id="rId4" Type="http://schemas.openxmlformats.org/officeDocument/2006/relationships/image" Target="../media/image32.png"/></Relationships>
</file>

<file path=ppt/slides/_rels/slide13.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slideLayout" Target="../slideLayouts/slideLayout29.xml"/><Relationship Id="rId6" Type="http://schemas.openxmlformats.org/officeDocument/2006/relationships/image" Target="../media/image36.png"/><Relationship Id="rId5" Type="http://schemas.openxmlformats.org/officeDocument/2006/relationships/image" Target="../media/image9.png"/><Relationship Id="rId4" Type="http://schemas.openxmlformats.org/officeDocument/2006/relationships/image" Target="../media/image35.png"/></Relationships>
</file>

<file path=ppt/slides/_rels/slide14.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29.xml"/></Relationships>
</file>

<file path=ppt/slides/_rels/slide15.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2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Layout" Target="../slideLayouts/slideLayout13.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 Id="rId9" Type="http://schemas.openxmlformats.org/officeDocument/2006/relationships/image" Target="../media/image8.png"/></Relationships>
</file>

<file path=ppt/slides/_rels/slide4.xml.rels><?xml version="1.0" encoding="UTF-8" standalone="yes"?>
<Relationships xmlns="http://schemas.openxmlformats.org/package/2006/relationships"><Relationship Id="rId3" Type="http://schemas.openxmlformats.org/officeDocument/2006/relationships/image" Target="../media/image10.png"/><Relationship Id="rId7" Type="http://schemas.openxmlformats.org/officeDocument/2006/relationships/image" Target="../media/image14.png"/><Relationship Id="rId2" Type="http://schemas.openxmlformats.org/officeDocument/2006/relationships/image" Target="../media/image9.png"/><Relationship Id="rId1" Type="http://schemas.openxmlformats.org/officeDocument/2006/relationships/slideLayout" Target="../slideLayouts/slideLayout24.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png"/></Relationships>
</file>

<file path=ppt/slides/_rels/slide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29.xml"/></Relationships>
</file>

<file path=ppt/slides/_rels/slide6.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29.xml"/></Relationships>
</file>

<file path=ppt/slides/_rels/slide7.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9.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9.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29.xml"/><Relationship Id="rId4" Type="http://schemas.openxmlformats.org/officeDocument/2006/relationships/image" Target="../media/image2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1"/>
          <p:cNvSpPr>
            <a:spLocks noChangeArrowheads="1"/>
          </p:cNvSpPr>
          <p:nvPr/>
        </p:nvSpPr>
        <p:spPr bwMode="auto">
          <a:xfrm>
            <a:off x="1081892" y="1429273"/>
            <a:ext cx="6716683" cy="13849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fi-FI" sz="1200" b="1" i="0" u="none" strike="noStrike" cap="none" normalizeH="0" baseline="0" dirty="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Table 1. A summary of differentially expressed (DE) genes.</a:t>
            </a:r>
            <a:r>
              <a:rPr kumimoji="0" lang="en-US" altLang="fi-FI" sz="1200" b="0" i="0" u="none" strike="noStrike" cap="none" normalizeH="0" baseline="0" dirty="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 The table shows the number of differentially expressed transcripts (DE transcripts), the number of transcripts with large changes (|log FC|&gt;1), and the numbers of differentially expressed NLR transcripts (DE NLRs) and NLRs with large expression changes (DE NLRs |log FC|&gt;1) </a:t>
            </a:r>
            <a:r>
              <a:rPr lang="en-US" altLang="fi-FI" sz="1200" dirty="0">
                <a:latin typeface="Times New Roman" panose="02020603050405020304" pitchFamily="18" charset="0"/>
                <a:ea typeface="Calibri" panose="020F0502020204030204" pitchFamily="34" charset="0"/>
                <a:cs typeface="Times New Roman" panose="02020603050405020304" pitchFamily="18" charset="0"/>
              </a:rPr>
              <a:t>in</a:t>
            </a:r>
            <a:r>
              <a:rPr kumimoji="0" lang="en-US" altLang="fi-FI" sz="1200" b="0" i="0" u="none" strike="noStrike" cap="none" normalizeH="0" baseline="0" dirty="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 inoculation vs. </a:t>
            </a:r>
            <a:r>
              <a:rPr lang="en-US" altLang="fi-FI" sz="1200" dirty="0">
                <a:latin typeface="Times New Roman" panose="02020603050405020304" pitchFamily="18" charset="0"/>
                <a:ea typeface="Calibri" panose="020F0502020204030204" pitchFamily="34" charset="0"/>
                <a:cs typeface="Times New Roman" panose="02020603050405020304" pitchFamily="18" charset="0"/>
              </a:rPr>
              <a:t>mock</a:t>
            </a:r>
            <a:r>
              <a:rPr kumimoji="0" lang="en-US" altLang="fi-FI" sz="1200" b="0" i="0" u="none" strike="noStrike" cap="none" normalizeH="0" baseline="0" dirty="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 comparison. The numbers are reported for five genotypes separately, for the combined effect </a:t>
            </a:r>
            <a:r>
              <a:rPr lang="en-US" altLang="fi-FI" sz="1200" dirty="0">
                <a:latin typeface="Times New Roman" panose="02020603050405020304" pitchFamily="18" charset="0"/>
                <a:ea typeface="Calibri" panose="020F0502020204030204" pitchFamily="34" charset="0"/>
                <a:cs typeface="Times New Roman" panose="02020603050405020304" pitchFamily="18" charset="0"/>
              </a:rPr>
              <a:t>of</a:t>
            </a:r>
            <a:r>
              <a:rPr kumimoji="0" lang="en-US" altLang="fi-FI" sz="1200" b="0" i="0" u="none" strike="noStrike" cap="none" normalizeH="0" baseline="0" dirty="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 susceptible (Sus) and resistant (Res) phenotypes, as well as their comparison (</a:t>
            </a:r>
            <a:r>
              <a:rPr kumimoji="0" lang="en-US" altLang="fi-FI" sz="1200" b="0" i="0" u="none" strike="noStrike" cap="none" normalizeH="0" baseline="0" dirty="0" err="1">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Res_vs_Sus</a:t>
            </a:r>
            <a:r>
              <a:rPr kumimoji="0" lang="en-US" altLang="fi-FI" sz="1200" b="0" i="0" u="none" strike="noStrike" cap="none" normalizeH="0" baseline="0" dirty="0">
                <a:ln>
                  <a:noFill/>
                </a:ln>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a:t>
            </a:r>
            <a:endParaRPr kumimoji="0" lang="fi-FI" altLang="fi-FI" sz="12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fi-FI" altLang="fi-FI" sz="1200" b="0" i="0" u="none" strike="noStrike" cap="none" normalizeH="0" baseline="0" dirty="0">
              <a:ln>
                <a:noFill/>
              </a:ln>
              <a:solidFill>
                <a:schemeClr val="tx1"/>
              </a:solidFill>
              <a:effectLst/>
              <a:latin typeface="Times New Roman" panose="02020603050405020304" pitchFamily="18" charset="0"/>
              <a:cs typeface="Times New Roman" panose="02020603050405020304" pitchFamily="18" charset="0"/>
            </a:endParaRPr>
          </a:p>
        </p:txBody>
      </p:sp>
      <p:sp>
        <p:nvSpPr>
          <p:cNvPr id="6" name="Rectangle 5"/>
          <p:cNvSpPr/>
          <p:nvPr/>
        </p:nvSpPr>
        <p:spPr>
          <a:xfrm>
            <a:off x="2849414" y="702640"/>
            <a:ext cx="3181640" cy="369332"/>
          </a:xfrm>
          <a:prstGeom prst="rect">
            <a:avLst/>
          </a:prstGeom>
        </p:spPr>
        <p:txBody>
          <a:bodyPr wrap="none">
            <a:spAutoFit/>
          </a:bodyPr>
          <a:lstStyle/>
          <a:p>
            <a:pPr lvl="0" eaLnBrk="0" fontAlgn="base" hangingPunct="0">
              <a:spcBef>
                <a:spcPct val="0"/>
              </a:spcBef>
              <a:spcAft>
                <a:spcPct val="0"/>
              </a:spcAft>
            </a:pPr>
            <a:r>
              <a:rPr lang="en-US" altLang="fi-FI" b="1" dirty="0">
                <a:latin typeface="Times New Roman" panose="02020603050405020304" pitchFamily="18" charset="0"/>
                <a:ea typeface="Calibri" panose="020F0502020204030204" pitchFamily="34" charset="0"/>
                <a:cs typeface="Times New Roman" panose="02020603050405020304" pitchFamily="18" charset="0"/>
              </a:rPr>
              <a:t>Safdari et al. Tables &amp; Figures</a:t>
            </a:r>
            <a:endParaRPr lang="fi-FI" altLang="fi-FI" dirty="0">
              <a:latin typeface="Times New Roman" panose="02020603050405020304" pitchFamily="18" charset="0"/>
              <a:cs typeface="Times New Roman" panose="02020603050405020304" pitchFamily="18" charset="0"/>
            </a:endParaRPr>
          </a:p>
        </p:txBody>
      </p:sp>
      <p:graphicFrame>
        <p:nvGraphicFramePr>
          <p:cNvPr id="7" name="Table 6"/>
          <p:cNvGraphicFramePr>
            <a:graphicFrameLocks noGrp="1"/>
          </p:cNvGraphicFramePr>
          <p:nvPr>
            <p:extLst>
              <p:ext uri="{D42A27DB-BD31-4B8C-83A1-F6EECF244321}">
                <p14:modId xmlns:p14="http://schemas.microsoft.com/office/powerpoint/2010/main" val="858345838"/>
              </p:ext>
            </p:extLst>
          </p:nvPr>
        </p:nvGraphicFramePr>
        <p:xfrm>
          <a:off x="2060889" y="2814268"/>
          <a:ext cx="4758690" cy="3169920"/>
        </p:xfrm>
        <a:graphic>
          <a:graphicData uri="http://schemas.openxmlformats.org/drawingml/2006/table">
            <a:tbl>
              <a:tblPr firstRow="1" firstCol="1" bandRow="1"/>
              <a:tblGrid>
                <a:gridCol w="976630">
                  <a:extLst>
                    <a:ext uri="{9D8B030D-6E8A-4147-A177-3AD203B41FA5}">
                      <a16:colId xmlns:a16="http://schemas.microsoft.com/office/drawing/2014/main" val="1232507607"/>
                    </a:ext>
                  </a:extLst>
                </a:gridCol>
                <a:gridCol w="1106805">
                  <a:extLst>
                    <a:ext uri="{9D8B030D-6E8A-4147-A177-3AD203B41FA5}">
                      <a16:colId xmlns:a16="http://schemas.microsoft.com/office/drawing/2014/main" val="3046794863"/>
                    </a:ext>
                  </a:extLst>
                </a:gridCol>
                <a:gridCol w="1020445">
                  <a:extLst>
                    <a:ext uri="{9D8B030D-6E8A-4147-A177-3AD203B41FA5}">
                      <a16:colId xmlns:a16="http://schemas.microsoft.com/office/drawing/2014/main" val="1017496869"/>
                    </a:ext>
                  </a:extLst>
                </a:gridCol>
                <a:gridCol w="827405">
                  <a:extLst>
                    <a:ext uri="{9D8B030D-6E8A-4147-A177-3AD203B41FA5}">
                      <a16:colId xmlns:a16="http://schemas.microsoft.com/office/drawing/2014/main" val="2832492446"/>
                    </a:ext>
                  </a:extLst>
                </a:gridCol>
                <a:gridCol w="827405">
                  <a:extLst>
                    <a:ext uri="{9D8B030D-6E8A-4147-A177-3AD203B41FA5}">
                      <a16:colId xmlns:a16="http://schemas.microsoft.com/office/drawing/2014/main" val="3183229211"/>
                    </a:ext>
                  </a:extLst>
                </a:gridCol>
              </a:tblGrid>
              <a:tr h="0">
                <a:tc>
                  <a:txBody>
                    <a:bodyPr/>
                    <a:lstStyle/>
                    <a:p>
                      <a:pPr algn="ctr">
                        <a:spcAft>
                          <a:spcPts val="0"/>
                        </a:spcAft>
                      </a:pPr>
                      <a:r>
                        <a:rPr lang="en-US" sz="1100">
                          <a:effectLst/>
                          <a:latin typeface="Times New Roman" panose="02020603050405020304" pitchFamily="18" charset="0"/>
                          <a:ea typeface="Calibri" panose="020F0502020204030204" pitchFamily="34" charset="0"/>
                          <a:cs typeface="Times New Roman" panose="02020603050405020304" pitchFamily="18" charset="0"/>
                        </a:rPr>
                        <a:t>Sample</a:t>
                      </a:r>
                      <a:endParaRPr lang="fi-FI"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100">
                          <a:effectLst/>
                          <a:latin typeface="Times New Roman" panose="02020603050405020304" pitchFamily="18" charset="0"/>
                          <a:ea typeface="Calibri" panose="020F0502020204030204" pitchFamily="34" charset="0"/>
                          <a:cs typeface="Times New Roman" panose="02020603050405020304" pitchFamily="18" charset="0"/>
                        </a:rPr>
                        <a:t>DE transcripts</a:t>
                      </a:r>
                      <a:endParaRPr lang="fi-FI"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100">
                          <a:effectLst/>
                          <a:latin typeface="Times New Roman" panose="02020603050405020304" pitchFamily="18" charset="0"/>
                          <a:ea typeface="Calibri" panose="020F0502020204030204" pitchFamily="34" charset="0"/>
                          <a:cs typeface="Times New Roman" panose="02020603050405020304" pitchFamily="18" charset="0"/>
                        </a:rPr>
                        <a:t>|logFC|&gt;1</a:t>
                      </a:r>
                      <a:endParaRPr lang="fi-FI"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100" dirty="0">
                          <a:effectLst/>
                          <a:latin typeface="Times New Roman" panose="02020603050405020304" pitchFamily="18" charset="0"/>
                          <a:ea typeface="Calibri" panose="020F0502020204030204" pitchFamily="34" charset="0"/>
                          <a:cs typeface="Times New Roman" panose="02020603050405020304" pitchFamily="18" charset="0"/>
                        </a:rPr>
                        <a:t>DE NLRs</a:t>
                      </a:r>
                      <a:endParaRPr lang="fi-FI"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1100">
                          <a:effectLst/>
                          <a:latin typeface="Times New Roman" panose="02020603050405020304" pitchFamily="18" charset="0"/>
                          <a:ea typeface="Calibri" panose="020F0502020204030204" pitchFamily="34" charset="0"/>
                          <a:cs typeface="Times New Roman" panose="02020603050405020304" pitchFamily="18" charset="0"/>
                        </a:rPr>
                        <a:t>DE NLRs</a:t>
                      </a:r>
                      <a:endParaRPr lang="fi-FI" sz="1200">
                        <a:effectLst/>
                        <a:latin typeface="Times New Roman" panose="02020603050405020304" pitchFamily="18" charset="0"/>
                        <a:ea typeface="Calibri" panose="020F0502020204030204" pitchFamily="34" charset="0"/>
                        <a:cs typeface="Times New Roman" panose="02020603050405020304" pitchFamily="18" charset="0"/>
                      </a:endParaRPr>
                    </a:p>
                    <a:p>
                      <a:pPr algn="ctr">
                        <a:spcAft>
                          <a:spcPts val="0"/>
                        </a:spcAft>
                      </a:pPr>
                      <a:r>
                        <a:rPr lang="en-US" sz="1100">
                          <a:effectLst/>
                          <a:latin typeface="Times New Roman" panose="02020603050405020304" pitchFamily="18" charset="0"/>
                          <a:ea typeface="Calibri" panose="020F0502020204030204" pitchFamily="34" charset="0"/>
                          <a:cs typeface="Times New Roman" panose="02020603050405020304" pitchFamily="18" charset="0"/>
                        </a:rPr>
                        <a:t>|logFC|&gt;1</a:t>
                      </a:r>
                      <a:endParaRPr lang="fi-FI"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943218283"/>
                  </a:ext>
                </a:extLst>
              </a:tr>
              <a:tr h="0">
                <a:tc>
                  <a:txBody>
                    <a:bodyPr/>
                    <a:lstStyle/>
                    <a:p>
                      <a:pPr>
                        <a:lnSpc>
                          <a:spcPct val="200000"/>
                        </a:lnSpc>
                        <a:spcAft>
                          <a:spcPts val="0"/>
                        </a:spcAft>
                      </a:pPr>
                      <a:r>
                        <a:rPr lang="en-US" sz="1100">
                          <a:effectLst/>
                          <a:latin typeface="Times New Roman" panose="02020603050405020304" pitchFamily="18" charset="0"/>
                          <a:ea typeface="Calibri" panose="020F0502020204030204" pitchFamily="34" charset="0"/>
                          <a:cs typeface="Times New Roman" panose="02020603050405020304" pitchFamily="18" charset="0"/>
                        </a:rPr>
                        <a:t>Sus1</a:t>
                      </a:r>
                      <a:endParaRPr lang="fi-FI"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lgn="ctr">
                        <a:lnSpc>
                          <a:spcPct val="200000"/>
                        </a:lnSpc>
                        <a:spcAft>
                          <a:spcPts val="0"/>
                        </a:spcAft>
                      </a:pPr>
                      <a:r>
                        <a:rPr lang="en-US" sz="1100">
                          <a:effectLst/>
                          <a:latin typeface="Times New Roman" panose="02020603050405020304" pitchFamily="18" charset="0"/>
                          <a:ea typeface="Calibri" panose="020F0502020204030204" pitchFamily="34" charset="0"/>
                          <a:cs typeface="Times New Roman" panose="02020603050405020304" pitchFamily="18" charset="0"/>
                        </a:rPr>
                        <a:t>791</a:t>
                      </a:r>
                      <a:endParaRPr lang="fi-FI"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lgn="ctr">
                        <a:lnSpc>
                          <a:spcPct val="200000"/>
                        </a:lnSpc>
                        <a:spcAft>
                          <a:spcPts val="0"/>
                        </a:spcAft>
                      </a:pPr>
                      <a:r>
                        <a:rPr lang="en-US" sz="1100">
                          <a:effectLst/>
                          <a:latin typeface="Times New Roman" panose="02020603050405020304" pitchFamily="18" charset="0"/>
                          <a:ea typeface="Calibri" panose="020F0502020204030204" pitchFamily="34" charset="0"/>
                          <a:cs typeface="Times New Roman" panose="02020603050405020304" pitchFamily="18" charset="0"/>
                        </a:rPr>
                        <a:t>166</a:t>
                      </a:r>
                      <a:endParaRPr lang="fi-FI"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lgn="ctr">
                        <a:lnSpc>
                          <a:spcPct val="200000"/>
                        </a:lnSpc>
                        <a:spcAft>
                          <a:spcPts val="0"/>
                        </a:spcAft>
                      </a:pPr>
                      <a:r>
                        <a:rPr lang="en-US" sz="1100" dirty="0">
                          <a:effectLst/>
                          <a:latin typeface="Times New Roman" panose="02020603050405020304" pitchFamily="18" charset="0"/>
                          <a:ea typeface="Calibri" panose="020F0502020204030204" pitchFamily="34" charset="0"/>
                          <a:cs typeface="Times New Roman" panose="02020603050405020304" pitchFamily="18" charset="0"/>
                        </a:rPr>
                        <a:t>10</a:t>
                      </a:r>
                      <a:endParaRPr lang="fi-FI"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lgn="ctr">
                        <a:lnSpc>
                          <a:spcPct val="200000"/>
                        </a:lnSpc>
                        <a:spcAft>
                          <a:spcPts val="0"/>
                        </a:spcAft>
                      </a:pPr>
                      <a:r>
                        <a:rPr lang="en-US" sz="1100" dirty="0">
                          <a:effectLst/>
                          <a:latin typeface="Times New Roman" panose="02020603050405020304" pitchFamily="18" charset="0"/>
                          <a:ea typeface="Calibri" panose="020F0502020204030204" pitchFamily="34" charset="0"/>
                          <a:cs typeface="Times New Roman" panose="02020603050405020304" pitchFamily="18" charset="0"/>
                        </a:rPr>
                        <a:t>3</a:t>
                      </a:r>
                      <a:endParaRPr lang="fi-FI"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extLst>
                  <a:ext uri="{0D108BD9-81ED-4DB2-BD59-A6C34878D82A}">
                    <a16:rowId xmlns:a16="http://schemas.microsoft.com/office/drawing/2014/main" val="2867918066"/>
                  </a:ext>
                </a:extLst>
              </a:tr>
              <a:tr h="0">
                <a:tc>
                  <a:txBody>
                    <a:bodyPr/>
                    <a:lstStyle/>
                    <a:p>
                      <a:pPr>
                        <a:lnSpc>
                          <a:spcPct val="200000"/>
                        </a:lnSpc>
                        <a:spcAft>
                          <a:spcPts val="0"/>
                        </a:spcAft>
                      </a:pPr>
                      <a:r>
                        <a:rPr lang="en-US" sz="1100">
                          <a:effectLst/>
                          <a:latin typeface="Times New Roman" panose="02020603050405020304" pitchFamily="18" charset="0"/>
                          <a:ea typeface="Calibri" panose="020F0502020204030204" pitchFamily="34" charset="0"/>
                          <a:cs typeface="Times New Roman" panose="02020603050405020304" pitchFamily="18" charset="0"/>
                        </a:rPr>
                        <a:t>Sus2</a:t>
                      </a:r>
                      <a:endParaRPr lang="fi-FI"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lgn="ctr">
                        <a:lnSpc>
                          <a:spcPct val="200000"/>
                        </a:lnSpc>
                        <a:spcAft>
                          <a:spcPts val="0"/>
                        </a:spcAft>
                      </a:pPr>
                      <a:r>
                        <a:rPr lang="en-US" sz="1100">
                          <a:effectLst/>
                          <a:latin typeface="Times New Roman" panose="02020603050405020304" pitchFamily="18" charset="0"/>
                          <a:ea typeface="Calibri" panose="020F0502020204030204" pitchFamily="34" charset="0"/>
                          <a:cs typeface="Times New Roman" panose="02020603050405020304" pitchFamily="18" charset="0"/>
                        </a:rPr>
                        <a:t>43</a:t>
                      </a:r>
                      <a:endParaRPr lang="fi-FI"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lgn="ctr">
                        <a:lnSpc>
                          <a:spcPct val="200000"/>
                        </a:lnSpc>
                        <a:spcAft>
                          <a:spcPts val="0"/>
                        </a:spcAft>
                      </a:pPr>
                      <a:r>
                        <a:rPr lang="en-US" sz="1100">
                          <a:effectLst/>
                          <a:latin typeface="Times New Roman" panose="02020603050405020304" pitchFamily="18" charset="0"/>
                          <a:ea typeface="Calibri" panose="020F0502020204030204" pitchFamily="34" charset="0"/>
                          <a:cs typeface="Times New Roman" panose="02020603050405020304" pitchFamily="18" charset="0"/>
                        </a:rPr>
                        <a:t>20</a:t>
                      </a:r>
                      <a:endParaRPr lang="fi-FI"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lgn="ctr">
                        <a:lnSpc>
                          <a:spcPct val="200000"/>
                        </a:lnSpc>
                        <a:spcAft>
                          <a:spcPts val="0"/>
                        </a:spcAft>
                      </a:pPr>
                      <a:r>
                        <a:rPr lang="en-US" sz="1100" dirty="0">
                          <a:effectLst/>
                          <a:latin typeface="Times New Roman" panose="02020603050405020304" pitchFamily="18" charset="0"/>
                          <a:ea typeface="Calibri" panose="020F0502020204030204" pitchFamily="34" charset="0"/>
                          <a:cs typeface="Times New Roman" panose="02020603050405020304" pitchFamily="18" charset="0"/>
                        </a:rPr>
                        <a:t>0</a:t>
                      </a:r>
                      <a:endParaRPr lang="fi-FI"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lgn="ctr">
                        <a:lnSpc>
                          <a:spcPct val="200000"/>
                        </a:lnSpc>
                        <a:spcAft>
                          <a:spcPts val="0"/>
                        </a:spcAft>
                      </a:pPr>
                      <a:r>
                        <a:rPr lang="en-US" sz="1100">
                          <a:effectLst/>
                          <a:latin typeface="Times New Roman" panose="02020603050405020304" pitchFamily="18" charset="0"/>
                          <a:ea typeface="Calibri" panose="020F0502020204030204" pitchFamily="34" charset="0"/>
                          <a:cs typeface="Times New Roman" panose="02020603050405020304" pitchFamily="18" charset="0"/>
                        </a:rPr>
                        <a:t>0</a:t>
                      </a:r>
                      <a:endParaRPr lang="fi-FI"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extLst>
                  <a:ext uri="{0D108BD9-81ED-4DB2-BD59-A6C34878D82A}">
                    <a16:rowId xmlns:a16="http://schemas.microsoft.com/office/drawing/2014/main" val="3558719585"/>
                  </a:ext>
                </a:extLst>
              </a:tr>
              <a:tr h="0">
                <a:tc>
                  <a:txBody>
                    <a:bodyPr/>
                    <a:lstStyle/>
                    <a:p>
                      <a:pPr>
                        <a:lnSpc>
                          <a:spcPct val="200000"/>
                        </a:lnSpc>
                        <a:spcAft>
                          <a:spcPts val="0"/>
                        </a:spcAft>
                      </a:pPr>
                      <a:r>
                        <a:rPr lang="en-US" sz="1100">
                          <a:effectLst/>
                          <a:latin typeface="Times New Roman" panose="02020603050405020304" pitchFamily="18" charset="0"/>
                          <a:ea typeface="Calibri" panose="020F0502020204030204" pitchFamily="34" charset="0"/>
                          <a:cs typeface="Times New Roman" panose="02020603050405020304" pitchFamily="18" charset="0"/>
                        </a:rPr>
                        <a:t>Res1</a:t>
                      </a:r>
                      <a:endParaRPr lang="fi-FI"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lgn="ctr">
                        <a:lnSpc>
                          <a:spcPct val="200000"/>
                        </a:lnSpc>
                        <a:spcAft>
                          <a:spcPts val="0"/>
                        </a:spcAft>
                      </a:pPr>
                      <a:r>
                        <a:rPr lang="en-US" sz="1100">
                          <a:effectLst/>
                          <a:latin typeface="Times New Roman" panose="02020603050405020304" pitchFamily="18" charset="0"/>
                          <a:ea typeface="Calibri" panose="020F0502020204030204" pitchFamily="34" charset="0"/>
                          <a:cs typeface="Times New Roman" panose="02020603050405020304" pitchFamily="18" charset="0"/>
                        </a:rPr>
                        <a:t>3803</a:t>
                      </a:r>
                      <a:endParaRPr lang="fi-FI"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lgn="ctr">
                        <a:lnSpc>
                          <a:spcPct val="200000"/>
                        </a:lnSpc>
                        <a:spcAft>
                          <a:spcPts val="0"/>
                        </a:spcAft>
                      </a:pPr>
                      <a:r>
                        <a:rPr lang="en-US" sz="1100">
                          <a:effectLst/>
                          <a:latin typeface="Times New Roman" panose="02020603050405020304" pitchFamily="18" charset="0"/>
                          <a:ea typeface="Calibri" panose="020F0502020204030204" pitchFamily="34" charset="0"/>
                          <a:cs typeface="Times New Roman" panose="02020603050405020304" pitchFamily="18" charset="0"/>
                        </a:rPr>
                        <a:t>1987</a:t>
                      </a:r>
                      <a:endParaRPr lang="fi-FI"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lgn="ctr">
                        <a:lnSpc>
                          <a:spcPct val="200000"/>
                        </a:lnSpc>
                        <a:spcAft>
                          <a:spcPts val="0"/>
                        </a:spcAft>
                      </a:pPr>
                      <a:r>
                        <a:rPr lang="fi-FI" sz="1200" dirty="0">
                          <a:effectLst/>
                          <a:latin typeface="Times New Roman" panose="02020603050405020304" pitchFamily="18" charset="0"/>
                          <a:ea typeface="Calibri" panose="020F0502020204030204" pitchFamily="34" charset="0"/>
                          <a:cs typeface="Times New Roman" panose="02020603050405020304" pitchFamily="18" charset="0"/>
                        </a:rPr>
                        <a:t>70</a:t>
                      </a:r>
                    </a:p>
                  </a:txBody>
                  <a:tcPr marL="68580" marR="6858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lgn="ctr">
                        <a:lnSpc>
                          <a:spcPct val="200000"/>
                        </a:lnSpc>
                        <a:spcAft>
                          <a:spcPts val="0"/>
                        </a:spcAft>
                      </a:pPr>
                      <a:r>
                        <a:rPr lang="en-US" sz="1100" dirty="0">
                          <a:effectLst/>
                          <a:latin typeface="Times New Roman" panose="02020603050405020304" pitchFamily="18" charset="0"/>
                          <a:ea typeface="Calibri" panose="020F0502020204030204" pitchFamily="34" charset="0"/>
                          <a:cs typeface="Times New Roman" panose="02020603050405020304" pitchFamily="18" charset="0"/>
                        </a:rPr>
                        <a:t>30</a:t>
                      </a:r>
                      <a:endParaRPr lang="fi-FI"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extLst>
                  <a:ext uri="{0D108BD9-81ED-4DB2-BD59-A6C34878D82A}">
                    <a16:rowId xmlns:a16="http://schemas.microsoft.com/office/drawing/2014/main" val="2718306023"/>
                  </a:ext>
                </a:extLst>
              </a:tr>
              <a:tr h="0">
                <a:tc>
                  <a:txBody>
                    <a:bodyPr/>
                    <a:lstStyle/>
                    <a:p>
                      <a:pPr>
                        <a:lnSpc>
                          <a:spcPct val="200000"/>
                        </a:lnSpc>
                        <a:spcAft>
                          <a:spcPts val="0"/>
                        </a:spcAft>
                      </a:pPr>
                      <a:r>
                        <a:rPr lang="en-US" sz="1100">
                          <a:effectLst/>
                          <a:latin typeface="Times New Roman" panose="02020603050405020304" pitchFamily="18" charset="0"/>
                          <a:ea typeface="Calibri" panose="020F0502020204030204" pitchFamily="34" charset="0"/>
                          <a:cs typeface="Times New Roman" panose="02020603050405020304" pitchFamily="18" charset="0"/>
                        </a:rPr>
                        <a:t>Res2</a:t>
                      </a:r>
                      <a:endParaRPr lang="fi-FI"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lgn="ctr">
                        <a:lnSpc>
                          <a:spcPct val="200000"/>
                        </a:lnSpc>
                        <a:spcAft>
                          <a:spcPts val="0"/>
                        </a:spcAft>
                      </a:pPr>
                      <a:r>
                        <a:rPr lang="en-US" sz="1100">
                          <a:effectLst/>
                          <a:latin typeface="Times New Roman" panose="02020603050405020304" pitchFamily="18" charset="0"/>
                          <a:ea typeface="Calibri" panose="020F0502020204030204" pitchFamily="34" charset="0"/>
                          <a:cs typeface="Times New Roman" panose="02020603050405020304" pitchFamily="18" charset="0"/>
                        </a:rPr>
                        <a:t>1180</a:t>
                      </a:r>
                      <a:endParaRPr lang="fi-FI"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lgn="ctr">
                        <a:lnSpc>
                          <a:spcPct val="200000"/>
                        </a:lnSpc>
                        <a:spcAft>
                          <a:spcPts val="0"/>
                        </a:spcAft>
                      </a:pPr>
                      <a:r>
                        <a:rPr lang="en-US" sz="1100">
                          <a:effectLst/>
                          <a:latin typeface="Times New Roman" panose="02020603050405020304" pitchFamily="18" charset="0"/>
                          <a:ea typeface="Calibri" panose="020F0502020204030204" pitchFamily="34" charset="0"/>
                          <a:cs typeface="Times New Roman" panose="02020603050405020304" pitchFamily="18" charset="0"/>
                        </a:rPr>
                        <a:t>412</a:t>
                      </a:r>
                      <a:endParaRPr lang="fi-FI"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lgn="ctr">
                        <a:lnSpc>
                          <a:spcPct val="200000"/>
                        </a:lnSpc>
                        <a:spcAft>
                          <a:spcPts val="0"/>
                        </a:spcAft>
                      </a:pPr>
                      <a:r>
                        <a:rPr lang="fi-FI" sz="1200" dirty="0">
                          <a:effectLst/>
                          <a:latin typeface="Times New Roman" panose="02020603050405020304" pitchFamily="18" charset="0"/>
                          <a:ea typeface="Calibri" panose="020F0502020204030204" pitchFamily="34" charset="0"/>
                          <a:cs typeface="Times New Roman" panose="02020603050405020304" pitchFamily="18" charset="0"/>
                        </a:rPr>
                        <a:t>17</a:t>
                      </a:r>
                    </a:p>
                  </a:txBody>
                  <a:tcPr marL="68580" marR="6858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lgn="ctr">
                        <a:lnSpc>
                          <a:spcPct val="200000"/>
                        </a:lnSpc>
                        <a:spcAft>
                          <a:spcPts val="0"/>
                        </a:spcAft>
                      </a:pPr>
                      <a:r>
                        <a:rPr lang="en-US" sz="1100" dirty="0">
                          <a:effectLst/>
                          <a:latin typeface="Times New Roman" panose="02020603050405020304" pitchFamily="18" charset="0"/>
                          <a:ea typeface="Calibri" panose="020F0502020204030204" pitchFamily="34" charset="0"/>
                          <a:cs typeface="Times New Roman" panose="02020603050405020304" pitchFamily="18" charset="0"/>
                        </a:rPr>
                        <a:t>4</a:t>
                      </a:r>
                      <a:endParaRPr lang="fi-FI"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extLst>
                  <a:ext uri="{0D108BD9-81ED-4DB2-BD59-A6C34878D82A}">
                    <a16:rowId xmlns:a16="http://schemas.microsoft.com/office/drawing/2014/main" val="307424872"/>
                  </a:ext>
                </a:extLst>
              </a:tr>
              <a:tr h="0">
                <a:tc>
                  <a:txBody>
                    <a:bodyPr/>
                    <a:lstStyle/>
                    <a:p>
                      <a:pPr>
                        <a:lnSpc>
                          <a:spcPct val="200000"/>
                        </a:lnSpc>
                        <a:spcAft>
                          <a:spcPts val="0"/>
                        </a:spcAft>
                      </a:pPr>
                      <a:r>
                        <a:rPr lang="en-US" sz="1100" dirty="0">
                          <a:effectLst/>
                          <a:latin typeface="Times New Roman" panose="02020603050405020304" pitchFamily="18" charset="0"/>
                          <a:ea typeface="Calibri" panose="020F0502020204030204" pitchFamily="34" charset="0"/>
                          <a:cs typeface="Times New Roman" panose="02020603050405020304" pitchFamily="18" charset="0"/>
                        </a:rPr>
                        <a:t>Res3</a:t>
                      </a:r>
                      <a:endParaRPr lang="fi-FI"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lgn="ctr">
                        <a:lnSpc>
                          <a:spcPct val="200000"/>
                        </a:lnSpc>
                        <a:spcAft>
                          <a:spcPts val="0"/>
                        </a:spcAft>
                      </a:pPr>
                      <a:r>
                        <a:rPr lang="en-US" sz="1100" dirty="0">
                          <a:effectLst/>
                          <a:latin typeface="Times New Roman" panose="02020603050405020304" pitchFamily="18" charset="0"/>
                          <a:ea typeface="Calibri" panose="020F0502020204030204" pitchFamily="34" charset="0"/>
                          <a:cs typeface="Times New Roman" panose="02020603050405020304" pitchFamily="18" charset="0"/>
                        </a:rPr>
                        <a:t>111</a:t>
                      </a:r>
                      <a:endParaRPr lang="fi-FI"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lgn="ctr">
                        <a:lnSpc>
                          <a:spcPct val="200000"/>
                        </a:lnSpc>
                        <a:spcAft>
                          <a:spcPts val="0"/>
                        </a:spcAft>
                      </a:pPr>
                      <a:r>
                        <a:rPr lang="en-US" sz="1100" dirty="0">
                          <a:effectLst/>
                          <a:latin typeface="Times New Roman" panose="02020603050405020304" pitchFamily="18" charset="0"/>
                          <a:ea typeface="Calibri" panose="020F0502020204030204" pitchFamily="34" charset="0"/>
                          <a:cs typeface="Times New Roman" panose="02020603050405020304" pitchFamily="18" charset="0"/>
                        </a:rPr>
                        <a:t>7</a:t>
                      </a:r>
                      <a:endParaRPr lang="fi-FI"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lgn="ctr">
                        <a:lnSpc>
                          <a:spcPct val="200000"/>
                        </a:lnSpc>
                        <a:spcAft>
                          <a:spcPts val="0"/>
                        </a:spcAft>
                      </a:pPr>
                      <a:r>
                        <a:rPr lang="fi-FI" sz="1200" dirty="0">
                          <a:effectLst/>
                          <a:latin typeface="Times New Roman" panose="02020603050405020304" pitchFamily="18" charset="0"/>
                          <a:ea typeface="Calibri" panose="020F0502020204030204" pitchFamily="34" charset="0"/>
                          <a:cs typeface="Times New Roman" panose="02020603050405020304" pitchFamily="18" charset="0"/>
                        </a:rPr>
                        <a:t>1</a:t>
                      </a:r>
                    </a:p>
                  </a:txBody>
                  <a:tcPr marL="68580" marR="6858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lgn="ctr">
                        <a:lnSpc>
                          <a:spcPct val="200000"/>
                        </a:lnSpc>
                        <a:spcAft>
                          <a:spcPts val="0"/>
                        </a:spcAft>
                      </a:pPr>
                      <a:r>
                        <a:rPr lang="en-US" sz="1100" dirty="0">
                          <a:effectLst/>
                          <a:latin typeface="Times New Roman" panose="02020603050405020304" pitchFamily="18" charset="0"/>
                          <a:ea typeface="Calibri" panose="020F0502020204030204" pitchFamily="34" charset="0"/>
                          <a:cs typeface="Times New Roman" panose="02020603050405020304" pitchFamily="18" charset="0"/>
                        </a:rPr>
                        <a:t>0</a:t>
                      </a:r>
                      <a:endParaRPr lang="fi-FI"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extLst>
                  <a:ext uri="{0D108BD9-81ED-4DB2-BD59-A6C34878D82A}">
                    <a16:rowId xmlns:a16="http://schemas.microsoft.com/office/drawing/2014/main" val="202391989"/>
                  </a:ext>
                </a:extLst>
              </a:tr>
              <a:tr h="0">
                <a:tc>
                  <a:txBody>
                    <a:bodyPr/>
                    <a:lstStyle/>
                    <a:p>
                      <a:pPr>
                        <a:lnSpc>
                          <a:spcPct val="200000"/>
                        </a:lnSpc>
                        <a:spcAft>
                          <a:spcPts val="0"/>
                        </a:spcAft>
                      </a:pPr>
                      <a:r>
                        <a:rPr lang="en-US" sz="1100" dirty="0" err="1">
                          <a:effectLst/>
                          <a:latin typeface="Times New Roman" panose="02020603050405020304" pitchFamily="18" charset="0"/>
                          <a:ea typeface="Calibri" panose="020F0502020204030204" pitchFamily="34" charset="0"/>
                          <a:cs typeface="Times New Roman" panose="02020603050405020304" pitchFamily="18" charset="0"/>
                        </a:rPr>
                        <a:t>Sus</a:t>
                      </a:r>
                      <a:endParaRPr lang="fi-FI"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lgn="ctr">
                        <a:lnSpc>
                          <a:spcPct val="200000"/>
                        </a:lnSpc>
                        <a:spcAft>
                          <a:spcPts val="0"/>
                        </a:spcAft>
                      </a:pPr>
                      <a:r>
                        <a:rPr lang="en-US" sz="1100" dirty="0">
                          <a:effectLst/>
                          <a:latin typeface="Times New Roman" panose="02020603050405020304" pitchFamily="18" charset="0"/>
                          <a:ea typeface="Calibri" panose="020F0502020204030204" pitchFamily="34" charset="0"/>
                          <a:cs typeface="Times New Roman" panose="02020603050405020304" pitchFamily="18" charset="0"/>
                        </a:rPr>
                        <a:t>3787</a:t>
                      </a:r>
                      <a:endParaRPr lang="fi-FI"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lgn="ctr">
                        <a:lnSpc>
                          <a:spcPct val="200000"/>
                        </a:lnSpc>
                        <a:spcAft>
                          <a:spcPts val="0"/>
                        </a:spcAft>
                      </a:pPr>
                      <a:r>
                        <a:rPr lang="en-US" sz="1100" dirty="0">
                          <a:effectLst/>
                          <a:latin typeface="Times New Roman" panose="02020603050405020304" pitchFamily="18" charset="0"/>
                          <a:ea typeface="Calibri" panose="020F0502020204030204" pitchFamily="34" charset="0"/>
                          <a:cs typeface="Times New Roman" panose="02020603050405020304" pitchFamily="18" charset="0"/>
                        </a:rPr>
                        <a:t>1212</a:t>
                      </a:r>
                      <a:endParaRPr lang="fi-FI"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lgn="ctr">
                        <a:lnSpc>
                          <a:spcPct val="200000"/>
                        </a:lnSpc>
                        <a:spcAft>
                          <a:spcPts val="0"/>
                        </a:spcAft>
                      </a:pPr>
                      <a:r>
                        <a:rPr lang="fi-FI" sz="1200" dirty="0">
                          <a:effectLst/>
                          <a:latin typeface="Times New Roman" panose="02020603050405020304" pitchFamily="18" charset="0"/>
                          <a:ea typeface="Calibri" panose="020F0502020204030204" pitchFamily="34" charset="0"/>
                          <a:cs typeface="Times New Roman" panose="02020603050405020304" pitchFamily="18" charset="0"/>
                        </a:rPr>
                        <a:t>104</a:t>
                      </a:r>
                    </a:p>
                  </a:txBody>
                  <a:tcPr marL="68580" marR="6858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lgn="ctr">
                        <a:lnSpc>
                          <a:spcPct val="200000"/>
                        </a:lnSpc>
                        <a:spcAft>
                          <a:spcPts val="0"/>
                        </a:spcAft>
                      </a:pPr>
                      <a:r>
                        <a:rPr lang="en-US" sz="1100" dirty="0">
                          <a:effectLst/>
                          <a:latin typeface="Times New Roman" panose="02020603050405020304" pitchFamily="18" charset="0"/>
                          <a:ea typeface="Calibri" panose="020F0502020204030204" pitchFamily="34" charset="0"/>
                          <a:cs typeface="Times New Roman" panose="02020603050405020304" pitchFamily="18" charset="0"/>
                        </a:rPr>
                        <a:t>54</a:t>
                      </a:r>
                      <a:endParaRPr lang="fi-FI"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extLst>
                  <a:ext uri="{0D108BD9-81ED-4DB2-BD59-A6C34878D82A}">
                    <a16:rowId xmlns:a16="http://schemas.microsoft.com/office/drawing/2014/main" val="3498475051"/>
                  </a:ext>
                </a:extLst>
              </a:tr>
              <a:tr h="0">
                <a:tc>
                  <a:txBody>
                    <a:bodyPr/>
                    <a:lstStyle/>
                    <a:p>
                      <a:pPr>
                        <a:lnSpc>
                          <a:spcPct val="200000"/>
                        </a:lnSpc>
                        <a:spcAft>
                          <a:spcPts val="0"/>
                        </a:spcAft>
                      </a:pPr>
                      <a:r>
                        <a:rPr lang="en-US" sz="1100" dirty="0">
                          <a:effectLst/>
                          <a:latin typeface="Times New Roman" panose="02020603050405020304" pitchFamily="18" charset="0"/>
                          <a:ea typeface="Calibri" panose="020F0502020204030204" pitchFamily="34" charset="0"/>
                          <a:cs typeface="Times New Roman" panose="02020603050405020304" pitchFamily="18" charset="0"/>
                        </a:rPr>
                        <a:t>Res</a:t>
                      </a:r>
                      <a:endParaRPr lang="fi-FI"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lgn="ctr">
                        <a:lnSpc>
                          <a:spcPct val="200000"/>
                        </a:lnSpc>
                        <a:spcAft>
                          <a:spcPts val="0"/>
                        </a:spcAft>
                      </a:pPr>
                      <a:r>
                        <a:rPr lang="en-US" sz="1100" dirty="0">
                          <a:effectLst/>
                          <a:latin typeface="Times New Roman" panose="02020603050405020304" pitchFamily="18" charset="0"/>
                          <a:ea typeface="Calibri" panose="020F0502020204030204" pitchFamily="34" charset="0"/>
                          <a:cs typeface="Times New Roman" panose="02020603050405020304" pitchFamily="18" charset="0"/>
                        </a:rPr>
                        <a:t>1108</a:t>
                      </a:r>
                      <a:endParaRPr lang="fi-FI"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lgn="ctr">
                        <a:lnSpc>
                          <a:spcPct val="200000"/>
                        </a:lnSpc>
                        <a:spcAft>
                          <a:spcPts val="0"/>
                        </a:spcAft>
                      </a:pPr>
                      <a:r>
                        <a:rPr lang="en-US" sz="1100" dirty="0">
                          <a:effectLst/>
                          <a:latin typeface="Times New Roman" panose="02020603050405020304" pitchFamily="18" charset="0"/>
                          <a:ea typeface="Calibri" panose="020F0502020204030204" pitchFamily="34" charset="0"/>
                          <a:cs typeface="Times New Roman" panose="02020603050405020304" pitchFamily="18" charset="0"/>
                        </a:rPr>
                        <a:t>143</a:t>
                      </a:r>
                      <a:endParaRPr lang="fi-FI"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lgn="ctr">
                        <a:lnSpc>
                          <a:spcPct val="200000"/>
                        </a:lnSpc>
                        <a:spcAft>
                          <a:spcPts val="0"/>
                        </a:spcAft>
                      </a:pPr>
                      <a:r>
                        <a:rPr lang="en-US" sz="1100" dirty="0">
                          <a:effectLst/>
                          <a:latin typeface="Times New Roman" panose="02020603050405020304" pitchFamily="18" charset="0"/>
                          <a:ea typeface="Calibri" panose="020F0502020204030204" pitchFamily="34" charset="0"/>
                          <a:cs typeface="Times New Roman" panose="02020603050405020304" pitchFamily="18" charset="0"/>
                        </a:rPr>
                        <a:t>13</a:t>
                      </a:r>
                      <a:endParaRPr lang="fi-FI"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tc>
                  <a:txBody>
                    <a:bodyPr/>
                    <a:lstStyle/>
                    <a:p>
                      <a:pPr algn="ctr">
                        <a:lnSpc>
                          <a:spcPct val="200000"/>
                        </a:lnSpc>
                        <a:spcAft>
                          <a:spcPts val="0"/>
                        </a:spcAft>
                      </a:pPr>
                      <a:r>
                        <a:rPr lang="en-US" sz="1100" dirty="0">
                          <a:effectLst/>
                          <a:latin typeface="Times New Roman" panose="02020603050405020304" pitchFamily="18" charset="0"/>
                          <a:ea typeface="Calibri" panose="020F0502020204030204" pitchFamily="34" charset="0"/>
                          <a:cs typeface="Times New Roman" panose="02020603050405020304" pitchFamily="18" charset="0"/>
                        </a:rPr>
                        <a:t>0</a:t>
                      </a:r>
                      <a:endParaRPr lang="fi-FI"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tcPr>
                </a:tc>
                <a:extLst>
                  <a:ext uri="{0D108BD9-81ED-4DB2-BD59-A6C34878D82A}">
                    <a16:rowId xmlns:a16="http://schemas.microsoft.com/office/drawing/2014/main" val="945188008"/>
                  </a:ext>
                </a:extLst>
              </a:tr>
              <a:tr h="0">
                <a:tc>
                  <a:txBody>
                    <a:bodyPr/>
                    <a:lstStyle/>
                    <a:p>
                      <a:pPr>
                        <a:lnSpc>
                          <a:spcPct val="200000"/>
                        </a:lnSpc>
                        <a:spcAft>
                          <a:spcPts val="0"/>
                        </a:spcAft>
                      </a:pPr>
                      <a:r>
                        <a:rPr lang="en-US" sz="1100" dirty="0" err="1">
                          <a:effectLst/>
                          <a:latin typeface="Times New Roman" panose="02020603050405020304" pitchFamily="18" charset="0"/>
                          <a:ea typeface="Calibri" panose="020F0502020204030204" pitchFamily="34" charset="0"/>
                          <a:cs typeface="Times New Roman" panose="02020603050405020304" pitchFamily="18" charset="0"/>
                        </a:rPr>
                        <a:t>Res_vs_Sus</a:t>
                      </a:r>
                      <a:endParaRPr lang="fi-FI"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200000"/>
                        </a:lnSpc>
                        <a:spcAft>
                          <a:spcPts val="0"/>
                        </a:spcAft>
                      </a:pPr>
                      <a:r>
                        <a:rPr lang="en-US" sz="1100" dirty="0">
                          <a:effectLst/>
                          <a:latin typeface="Times New Roman" panose="02020603050405020304" pitchFamily="18" charset="0"/>
                          <a:ea typeface="Calibri" panose="020F0502020204030204" pitchFamily="34" charset="0"/>
                          <a:cs typeface="Times New Roman" panose="02020603050405020304" pitchFamily="18" charset="0"/>
                        </a:rPr>
                        <a:t>3912</a:t>
                      </a:r>
                      <a:endParaRPr lang="fi-FI"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200000"/>
                        </a:lnSpc>
                        <a:spcAft>
                          <a:spcPts val="0"/>
                        </a:spcAft>
                      </a:pPr>
                      <a:r>
                        <a:rPr lang="en-US" sz="1100" dirty="0">
                          <a:effectLst/>
                          <a:latin typeface="Times New Roman" panose="02020603050405020304" pitchFamily="18" charset="0"/>
                          <a:ea typeface="Calibri" panose="020F0502020204030204" pitchFamily="34" charset="0"/>
                          <a:cs typeface="Times New Roman" panose="02020603050405020304" pitchFamily="18" charset="0"/>
                        </a:rPr>
                        <a:t>1325</a:t>
                      </a:r>
                      <a:endParaRPr lang="fi-FI"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200000"/>
                        </a:lnSpc>
                        <a:spcAft>
                          <a:spcPts val="0"/>
                        </a:spcAft>
                      </a:pPr>
                      <a:r>
                        <a:rPr lang="fi-FI" sz="1200" dirty="0">
                          <a:effectLst/>
                          <a:latin typeface="Times New Roman" panose="02020603050405020304" pitchFamily="18" charset="0"/>
                          <a:ea typeface="Calibri" panose="020F0502020204030204" pitchFamily="34" charset="0"/>
                          <a:cs typeface="Times New Roman" panose="02020603050405020304" pitchFamily="18" charset="0"/>
                        </a:rPr>
                        <a:t>107</a:t>
                      </a:r>
                    </a:p>
                  </a:txBody>
                  <a:tcPr marL="68580" marR="6858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200000"/>
                        </a:lnSpc>
                        <a:spcAft>
                          <a:spcPts val="0"/>
                        </a:spcAft>
                      </a:pPr>
                      <a:r>
                        <a:rPr lang="en-US" sz="1100">
                          <a:effectLst/>
                          <a:latin typeface="Times New Roman" panose="02020603050405020304" pitchFamily="18" charset="0"/>
                          <a:ea typeface="Calibri" panose="020F0502020204030204" pitchFamily="34" charset="0"/>
                          <a:cs typeface="Times New Roman" panose="02020603050405020304" pitchFamily="18" charset="0"/>
                        </a:rPr>
                        <a:t>45</a:t>
                      </a:r>
                      <a:endParaRPr lang="fi-FI"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91595633"/>
                  </a:ext>
                </a:extLst>
              </a:tr>
            </a:tbl>
          </a:graphicData>
        </a:graphic>
      </p:graphicFrame>
    </p:spTree>
    <p:extLst>
      <p:ext uri="{BB962C8B-B14F-4D97-AF65-F5344CB8AC3E}">
        <p14:creationId xmlns:p14="http://schemas.microsoft.com/office/powerpoint/2010/main" val="386850223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2" cstate="print">
            <a:extLst>
              <a:ext uri="{28A0092B-C50C-407E-A947-70E740481C1C}">
                <a14:useLocalDpi xmlns:a14="http://schemas.microsoft.com/office/drawing/2010/main" val="0"/>
              </a:ext>
            </a:extLst>
          </a:blip>
          <a:srcRect l="16634" t="6774" b="15982"/>
          <a:stretch/>
        </p:blipFill>
        <p:spPr bwMode="auto">
          <a:xfrm>
            <a:off x="796795" y="769228"/>
            <a:ext cx="2332131" cy="2160000"/>
          </a:xfrm>
          <a:prstGeom prst="rect">
            <a:avLst/>
          </a:prstGeom>
          <a:ln>
            <a:noFill/>
          </a:ln>
          <a:extLst>
            <a:ext uri="{53640926-AAD7-44d8-BBD7-CCE9431645EC}">
              <a14:shadowObscured xmlns:lc="http://schemas.openxmlformats.org/drawingml/2006/lockedCanvas" xmlns:a14="http://schemas.microsoft.com/office/drawing/2010/main" xmlns:w="http://schemas.openxmlformats.org/wordprocessingml/2006/main" xmlns:w10="urn:schemas-microsoft-com:office:word" xmlns:v="urn:schemas-microsoft-com:vml" xmlns:o="urn:schemas-microsoft-com:office:office" xmlns:mv="urn:schemas-microsoft-com:mac:vml" xmlns:mo="http://schemas.microsoft.com/office/mac/office/2008/main" xmlns="" xmlns:pic="http://schemas.openxmlformats.org/drawingml/2006/picture" xmlns:wps="http://schemas.microsoft.com/office/word/2010/wordprocessingShape" xmlns:wne="http://schemas.microsoft.com/office/word/2006/wordml" xmlns:wpi="http://schemas.microsoft.com/office/word/2010/wordprocessingInk" xmlns:wpg="http://schemas.microsoft.com/office/word/2010/wordprocessingGroup" xmlns:w16se="http://schemas.microsoft.com/office/word/2015/wordml/symex" xmlns:w15="http://schemas.microsoft.com/office/word/2012/wordml" xmlns:w14="http://schemas.microsoft.com/office/word/2010/wordml" xmlns:wp="http://schemas.openxmlformats.org/drawingml/2006/wordprocessingDrawing" xmlns:wp14="http://schemas.microsoft.com/office/word/2010/wordprocessingDrawing" xmlns:m="http://schemas.openxmlformats.org/officeDocument/2006/math" xmlns:mc="http://schemas.openxmlformats.org/markup-compatibility/2006" xmlns:cx1="http://schemas.microsoft.com/office/drawing/2015/9/8/chartex" xmlns:cx="http://schemas.microsoft.com/office/drawing/2014/chartex" xmlns:wpc="http://schemas.microsoft.com/office/word/2010/wordprocessingCanvas"/>
            </a:ext>
          </a:extLst>
        </p:spPr>
      </p:pic>
      <p:sp>
        <p:nvSpPr>
          <p:cNvPr id="3" name="Text Box 2"/>
          <p:cNvSpPr txBox="1">
            <a:spLocks noChangeArrowheads="1"/>
          </p:cNvSpPr>
          <p:nvPr/>
        </p:nvSpPr>
        <p:spPr bwMode="auto">
          <a:xfrm>
            <a:off x="1772677" y="477002"/>
            <a:ext cx="380365" cy="286385"/>
          </a:xfrm>
          <a:prstGeom prst="rect">
            <a:avLst/>
          </a:prstGeom>
          <a:solidFill>
            <a:srgbClr val="FFFFFF">
              <a:alpha val="0"/>
            </a:srgbClr>
          </a:solidFill>
          <a:ln w="9525">
            <a:solidFill>
              <a:schemeClr val="bg1"/>
            </a:solidFill>
            <a:miter lim="800000"/>
            <a:headEnd/>
            <a:tailEnd/>
          </a:ln>
        </p:spPr>
        <p:txBody>
          <a:bodyPr rot="0" vert="horz" wrap="square" lIns="91440" tIns="45720" rIns="91440" bIns="45720" anchor="t" anchorCtr="0">
            <a:spAutoFit/>
          </a:bodyPr>
          <a:lstStyle/>
          <a:p>
            <a:pPr>
              <a:spcAft>
                <a:spcPts val="0"/>
              </a:spcAft>
            </a:pPr>
            <a:r>
              <a:rPr lang="en-GB" sz="1200" dirty="0">
                <a:effectLst/>
                <a:latin typeface="Calibri" panose="020F0502020204030204" pitchFamily="34" charset="0"/>
                <a:ea typeface="Calibri" panose="020F0502020204030204" pitchFamily="34" charset="0"/>
                <a:cs typeface="Times New Roman" panose="02020603050405020304" pitchFamily="18" charset="0"/>
              </a:rPr>
              <a:t>R1</a:t>
            </a:r>
            <a:endParaRPr lang="fi-FI" sz="12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4" name="Picture 3"/>
          <p:cNvPicPr/>
          <p:nvPr/>
        </p:nvPicPr>
        <p:blipFill rotWithShape="1">
          <a:blip r:embed="rId3" cstate="print">
            <a:extLst>
              <a:ext uri="{28A0092B-C50C-407E-A947-70E740481C1C}">
                <a14:useLocalDpi xmlns:a14="http://schemas.microsoft.com/office/drawing/2010/main" val="0"/>
              </a:ext>
            </a:extLst>
          </a:blip>
          <a:srcRect l="17144" t="6436" r="-1016" b="13287"/>
          <a:stretch/>
        </p:blipFill>
        <p:spPr bwMode="auto">
          <a:xfrm>
            <a:off x="3415672" y="769228"/>
            <a:ext cx="2160000" cy="2160000"/>
          </a:xfrm>
          <a:prstGeom prst="rect">
            <a:avLst/>
          </a:prstGeom>
          <a:ln>
            <a:noFill/>
          </a:ln>
          <a:extLst>
            <a:ext uri="{53640926-AAD7-44d8-BBD7-CCE9431645EC}">
              <a14:shadowObscured xmlns:lc="http://schemas.openxmlformats.org/drawingml/2006/lockedCanvas" xmlns:a14="http://schemas.microsoft.com/office/drawing/2010/main" xmlns:w="http://schemas.openxmlformats.org/wordprocessingml/2006/main" xmlns:w10="urn:schemas-microsoft-com:office:word" xmlns:v="urn:schemas-microsoft-com:vml" xmlns:o="urn:schemas-microsoft-com:office:office" xmlns:mv="urn:schemas-microsoft-com:mac:vml" xmlns:mo="http://schemas.microsoft.com/office/mac/office/2008/main" xmlns="" xmlns:pic="http://schemas.openxmlformats.org/drawingml/2006/picture" xmlns:wps="http://schemas.microsoft.com/office/word/2010/wordprocessingShape" xmlns:wne="http://schemas.microsoft.com/office/word/2006/wordml" xmlns:wpi="http://schemas.microsoft.com/office/word/2010/wordprocessingInk" xmlns:wpg="http://schemas.microsoft.com/office/word/2010/wordprocessingGroup" xmlns:w16se="http://schemas.microsoft.com/office/word/2015/wordml/symex" xmlns:w15="http://schemas.microsoft.com/office/word/2012/wordml" xmlns:w14="http://schemas.microsoft.com/office/word/2010/wordml" xmlns:wp="http://schemas.openxmlformats.org/drawingml/2006/wordprocessingDrawing" xmlns:wp14="http://schemas.microsoft.com/office/word/2010/wordprocessingDrawing" xmlns:m="http://schemas.openxmlformats.org/officeDocument/2006/math" xmlns:mc="http://schemas.openxmlformats.org/markup-compatibility/2006" xmlns:cx1="http://schemas.microsoft.com/office/drawing/2015/9/8/chartex" xmlns:cx="http://schemas.microsoft.com/office/drawing/2014/chartex" xmlns:wpc="http://schemas.microsoft.com/office/word/2010/wordprocessingCanvas"/>
            </a:ext>
          </a:extLst>
        </p:spPr>
      </p:pic>
      <p:sp>
        <p:nvSpPr>
          <p:cNvPr id="5" name="Text Box 2"/>
          <p:cNvSpPr txBox="1">
            <a:spLocks noChangeArrowheads="1"/>
          </p:cNvSpPr>
          <p:nvPr/>
        </p:nvSpPr>
        <p:spPr bwMode="auto">
          <a:xfrm>
            <a:off x="4305489" y="482842"/>
            <a:ext cx="380365" cy="286385"/>
          </a:xfrm>
          <a:prstGeom prst="rect">
            <a:avLst/>
          </a:prstGeom>
          <a:solidFill>
            <a:srgbClr val="FFFFFF">
              <a:alpha val="0"/>
            </a:srgbClr>
          </a:solidFill>
          <a:ln w="9525">
            <a:solidFill>
              <a:schemeClr val="bg1"/>
            </a:solidFill>
            <a:miter lim="800000"/>
            <a:headEnd/>
            <a:tailEnd/>
          </a:ln>
        </p:spPr>
        <p:txBody>
          <a:bodyPr rot="0" vert="horz" wrap="square" lIns="91440" tIns="45720" rIns="91440" bIns="45720" anchor="t" anchorCtr="0">
            <a:spAutoFit/>
          </a:bodyPr>
          <a:lstStyle/>
          <a:p>
            <a:pPr>
              <a:spcAft>
                <a:spcPts val="0"/>
              </a:spcAft>
            </a:pPr>
            <a:r>
              <a:rPr lang="en-GB" sz="1200" dirty="0">
                <a:effectLst/>
                <a:latin typeface="Calibri" panose="020F0502020204030204" pitchFamily="34" charset="0"/>
                <a:ea typeface="Calibri" panose="020F0502020204030204" pitchFamily="34" charset="0"/>
                <a:cs typeface="Times New Roman" panose="02020603050405020304" pitchFamily="18" charset="0"/>
              </a:rPr>
              <a:t>R2</a:t>
            </a:r>
            <a:endParaRPr lang="fi-FI" sz="12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6" name="Picture 5"/>
          <p:cNvPicPr>
            <a:picLocks noChangeAspect="1"/>
          </p:cNvPicPr>
          <p:nvPr/>
        </p:nvPicPr>
        <p:blipFill rotWithShape="1">
          <a:blip r:embed="rId4" cstate="print">
            <a:extLst>
              <a:ext uri="{28A0092B-C50C-407E-A947-70E740481C1C}">
                <a14:useLocalDpi xmlns:a14="http://schemas.microsoft.com/office/drawing/2010/main" val="0"/>
              </a:ext>
            </a:extLst>
          </a:blip>
          <a:srcRect l="28375" t="6435" b="14639"/>
          <a:stretch/>
        </p:blipFill>
        <p:spPr bwMode="auto">
          <a:xfrm>
            <a:off x="5862418" y="769228"/>
            <a:ext cx="1960397" cy="2160000"/>
          </a:xfrm>
          <a:prstGeom prst="rect">
            <a:avLst/>
          </a:prstGeom>
          <a:ln>
            <a:noFill/>
          </a:ln>
          <a:extLst>
            <a:ext uri="{53640926-AAD7-44d8-BBD7-CCE9431645EC}">
              <a14:shadowObscured xmlns:lc="http://schemas.openxmlformats.org/drawingml/2006/lockedCanvas" xmlns:a14="http://schemas.microsoft.com/office/drawing/2010/main" xmlns:w="http://schemas.openxmlformats.org/wordprocessingml/2006/main" xmlns:w10="urn:schemas-microsoft-com:office:word" xmlns:v="urn:schemas-microsoft-com:vml" xmlns:o="urn:schemas-microsoft-com:office:office" xmlns:mv="urn:schemas-microsoft-com:mac:vml" xmlns:mo="http://schemas.microsoft.com/office/mac/office/2008/main" xmlns="" xmlns:pic="http://schemas.openxmlformats.org/drawingml/2006/picture" xmlns:wps="http://schemas.microsoft.com/office/word/2010/wordprocessingShape" xmlns:wne="http://schemas.microsoft.com/office/word/2006/wordml" xmlns:wpi="http://schemas.microsoft.com/office/word/2010/wordprocessingInk" xmlns:wpg="http://schemas.microsoft.com/office/word/2010/wordprocessingGroup" xmlns:w16se="http://schemas.microsoft.com/office/word/2015/wordml/symex" xmlns:w15="http://schemas.microsoft.com/office/word/2012/wordml" xmlns:w14="http://schemas.microsoft.com/office/word/2010/wordml" xmlns:wp="http://schemas.openxmlformats.org/drawingml/2006/wordprocessingDrawing" xmlns:wp14="http://schemas.microsoft.com/office/word/2010/wordprocessingDrawing" xmlns:m="http://schemas.openxmlformats.org/officeDocument/2006/math" xmlns:mc="http://schemas.openxmlformats.org/markup-compatibility/2006" xmlns:cx1="http://schemas.microsoft.com/office/drawing/2015/9/8/chartex" xmlns:cx="http://schemas.microsoft.com/office/drawing/2014/chartex" xmlns:wpc="http://schemas.microsoft.com/office/word/2010/wordprocessingCanvas"/>
            </a:ext>
          </a:extLst>
        </p:spPr>
      </p:pic>
      <p:sp>
        <p:nvSpPr>
          <p:cNvPr id="7" name="Text Box 2"/>
          <p:cNvSpPr txBox="1">
            <a:spLocks noChangeArrowheads="1"/>
          </p:cNvSpPr>
          <p:nvPr/>
        </p:nvSpPr>
        <p:spPr bwMode="auto">
          <a:xfrm>
            <a:off x="6507692" y="482842"/>
            <a:ext cx="380365" cy="286385"/>
          </a:xfrm>
          <a:prstGeom prst="rect">
            <a:avLst/>
          </a:prstGeom>
          <a:solidFill>
            <a:srgbClr val="FFFFFF">
              <a:alpha val="0"/>
            </a:srgbClr>
          </a:solidFill>
          <a:ln w="9525">
            <a:solidFill>
              <a:schemeClr val="bg1"/>
            </a:solidFill>
            <a:miter lim="800000"/>
            <a:headEnd/>
            <a:tailEnd/>
          </a:ln>
        </p:spPr>
        <p:txBody>
          <a:bodyPr rot="0" vert="horz" wrap="square" lIns="91440" tIns="45720" rIns="91440" bIns="45720" anchor="t" anchorCtr="0">
            <a:spAutoFit/>
          </a:bodyPr>
          <a:lstStyle/>
          <a:p>
            <a:pPr>
              <a:spcAft>
                <a:spcPts val="0"/>
              </a:spcAft>
            </a:pPr>
            <a:r>
              <a:rPr lang="en-GB" sz="1200" dirty="0">
                <a:effectLst/>
                <a:latin typeface="Calibri" panose="020F0502020204030204" pitchFamily="34" charset="0"/>
                <a:ea typeface="Calibri" panose="020F0502020204030204" pitchFamily="34" charset="0"/>
                <a:cs typeface="Times New Roman" panose="02020603050405020304" pitchFamily="18" charset="0"/>
              </a:rPr>
              <a:t>R3</a:t>
            </a:r>
            <a:endParaRPr lang="fi-FI" sz="12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8" name="Picture 7"/>
          <p:cNvPicPr>
            <a:picLocks noChangeAspect="1"/>
          </p:cNvPicPr>
          <p:nvPr/>
        </p:nvPicPr>
        <p:blipFill rotWithShape="1">
          <a:blip r:embed="rId5" cstate="print">
            <a:extLst>
              <a:ext uri="{28A0092B-C50C-407E-A947-70E740481C1C}">
                <a14:useLocalDpi xmlns:a14="http://schemas.microsoft.com/office/drawing/2010/main" val="0"/>
              </a:ext>
            </a:extLst>
          </a:blip>
          <a:srcRect l="26302" t="6773" b="14288"/>
          <a:stretch/>
        </p:blipFill>
        <p:spPr bwMode="auto">
          <a:xfrm>
            <a:off x="1992573" y="3194845"/>
            <a:ext cx="2017129" cy="2160000"/>
          </a:xfrm>
          <a:prstGeom prst="rect">
            <a:avLst/>
          </a:prstGeom>
          <a:ln>
            <a:noFill/>
          </a:ln>
          <a:extLst>
            <a:ext uri="{53640926-AAD7-44d8-BBD7-CCE9431645EC}">
              <a14:shadowObscured xmlns:lc="http://schemas.openxmlformats.org/drawingml/2006/lockedCanvas" xmlns:a14="http://schemas.microsoft.com/office/drawing/2010/main" xmlns:w="http://schemas.openxmlformats.org/wordprocessingml/2006/main" xmlns:w10="urn:schemas-microsoft-com:office:word" xmlns:v="urn:schemas-microsoft-com:vml" xmlns:o="urn:schemas-microsoft-com:office:office" xmlns:mv="urn:schemas-microsoft-com:mac:vml" xmlns:mo="http://schemas.microsoft.com/office/mac/office/2008/main" xmlns="" xmlns:pic="http://schemas.openxmlformats.org/drawingml/2006/picture" xmlns:wps="http://schemas.microsoft.com/office/word/2010/wordprocessingShape" xmlns:wne="http://schemas.microsoft.com/office/word/2006/wordml" xmlns:wpi="http://schemas.microsoft.com/office/word/2010/wordprocessingInk" xmlns:wpg="http://schemas.microsoft.com/office/word/2010/wordprocessingGroup" xmlns:w16se="http://schemas.microsoft.com/office/word/2015/wordml/symex" xmlns:w15="http://schemas.microsoft.com/office/word/2012/wordml" xmlns:w14="http://schemas.microsoft.com/office/word/2010/wordml" xmlns:wp="http://schemas.openxmlformats.org/drawingml/2006/wordprocessingDrawing" xmlns:wp14="http://schemas.microsoft.com/office/word/2010/wordprocessingDrawing" xmlns:m="http://schemas.openxmlformats.org/officeDocument/2006/math" xmlns:mc="http://schemas.openxmlformats.org/markup-compatibility/2006" xmlns:cx1="http://schemas.microsoft.com/office/drawing/2015/9/8/chartex" xmlns:cx="http://schemas.microsoft.com/office/drawing/2014/chartex" xmlns:wpc="http://schemas.microsoft.com/office/word/2010/wordprocessingCanvas"/>
            </a:ext>
          </a:extLst>
        </p:spPr>
      </p:pic>
      <p:sp>
        <p:nvSpPr>
          <p:cNvPr id="9" name="Text Box 2"/>
          <p:cNvSpPr txBox="1">
            <a:spLocks noChangeArrowheads="1"/>
          </p:cNvSpPr>
          <p:nvPr/>
        </p:nvSpPr>
        <p:spPr bwMode="auto">
          <a:xfrm>
            <a:off x="2938743" y="2929228"/>
            <a:ext cx="380365" cy="286385"/>
          </a:xfrm>
          <a:prstGeom prst="rect">
            <a:avLst/>
          </a:prstGeom>
          <a:solidFill>
            <a:srgbClr val="FFFFFF">
              <a:alpha val="0"/>
            </a:srgbClr>
          </a:solidFill>
          <a:ln w="9525">
            <a:solidFill>
              <a:schemeClr val="bg1"/>
            </a:solidFill>
            <a:miter lim="800000"/>
            <a:headEnd/>
            <a:tailEnd/>
          </a:ln>
        </p:spPr>
        <p:txBody>
          <a:bodyPr rot="0" vert="horz" wrap="square" lIns="91440" tIns="45720" rIns="91440" bIns="45720" anchor="t" anchorCtr="0">
            <a:spAutoFit/>
          </a:bodyPr>
          <a:lstStyle/>
          <a:p>
            <a:pPr>
              <a:spcAft>
                <a:spcPts val="0"/>
              </a:spcAft>
            </a:pPr>
            <a:r>
              <a:rPr lang="en-GB" sz="1200">
                <a:effectLst/>
                <a:latin typeface="Calibri" panose="020F0502020204030204" pitchFamily="34" charset="0"/>
                <a:ea typeface="Calibri" panose="020F0502020204030204" pitchFamily="34" charset="0"/>
                <a:cs typeface="Times New Roman" panose="02020603050405020304" pitchFamily="18" charset="0"/>
              </a:rPr>
              <a:t>S1</a:t>
            </a:r>
            <a:endParaRPr lang="fi-FI" sz="120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10" name="Picture 9"/>
          <p:cNvPicPr>
            <a:picLocks noChangeAspect="1"/>
          </p:cNvPicPr>
          <p:nvPr/>
        </p:nvPicPr>
        <p:blipFill rotWithShape="1">
          <a:blip r:embed="rId6" cstate="print">
            <a:extLst>
              <a:ext uri="{28A0092B-C50C-407E-A947-70E740481C1C}">
                <a14:useLocalDpi xmlns:a14="http://schemas.microsoft.com/office/drawing/2010/main" val="0"/>
              </a:ext>
            </a:extLst>
          </a:blip>
          <a:srcRect t="6435" b="14639"/>
          <a:stretch/>
        </p:blipFill>
        <p:spPr bwMode="auto">
          <a:xfrm>
            <a:off x="4305489" y="3215613"/>
            <a:ext cx="2736215" cy="2160000"/>
          </a:xfrm>
          <a:prstGeom prst="rect">
            <a:avLst/>
          </a:prstGeom>
          <a:ln>
            <a:noFill/>
          </a:ln>
          <a:extLst>
            <a:ext uri="{53640926-AAD7-44d8-BBD7-CCE9431645EC}">
              <a14:shadowObscured xmlns:lc="http://schemas.openxmlformats.org/drawingml/2006/lockedCanvas" xmlns:a14="http://schemas.microsoft.com/office/drawing/2010/main" xmlns:w="http://schemas.openxmlformats.org/wordprocessingml/2006/main" xmlns:w10="urn:schemas-microsoft-com:office:word" xmlns:v="urn:schemas-microsoft-com:vml" xmlns:o="urn:schemas-microsoft-com:office:office" xmlns:mv="urn:schemas-microsoft-com:mac:vml" xmlns:mo="http://schemas.microsoft.com/office/mac/office/2008/main" xmlns="" xmlns:pic="http://schemas.openxmlformats.org/drawingml/2006/picture" xmlns:wps="http://schemas.microsoft.com/office/word/2010/wordprocessingShape" xmlns:wne="http://schemas.microsoft.com/office/word/2006/wordml" xmlns:wpi="http://schemas.microsoft.com/office/word/2010/wordprocessingInk" xmlns:wpg="http://schemas.microsoft.com/office/word/2010/wordprocessingGroup" xmlns:w16se="http://schemas.microsoft.com/office/word/2015/wordml/symex" xmlns:w15="http://schemas.microsoft.com/office/word/2012/wordml" xmlns:w14="http://schemas.microsoft.com/office/word/2010/wordml" xmlns:wp="http://schemas.openxmlformats.org/drawingml/2006/wordprocessingDrawing" xmlns:wp14="http://schemas.microsoft.com/office/word/2010/wordprocessingDrawing" xmlns:m="http://schemas.openxmlformats.org/officeDocument/2006/math" xmlns:mc="http://schemas.openxmlformats.org/markup-compatibility/2006" xmlns:cx1="http://schemas.microsoft.com/office/drawing/2015/9/8/chartex" xmlns:cx="http://schemas.microsoft.com/office/drawing/2014/chartex" xmlns:wpc="http://schemas.microsoft.com/office/word/2010/wordprocessingCanvas"/>
            </a:ext>
          </a:extLst>
        </p:spPr>
      </p:pic>
      <p:sp>
        <p:nvSpPr>
          <p:cNvPr id="11" name="Text Box 2"/>
          <p:cNvSpPr txBox="1">
            <a:spLocks noChangeArrowheads="1"/>
          </p:cNvSpPr>
          <p:nvPr/>
        </p:nvSpPr>
        <p:spPr bwMode="auto">
          <a:xfrm>
            <a:off x="5862418" y="2929228"/>
            <a:ext cx="380365" cy="286385"/>
          </a:xfrm>
          <a:prstGeom prst="rect">
            <a:avLst/>
          </a:prstGeom>
          <a:solidFill>
            <a:srgbClr val="FFFFFF">
              <a:alpha val="0"/>
            </a:srgbClr>
          </a:solidFill>
          <a:ln w="9525">
            <a:solidFill>
              <a:schemeClr val="bg1"/>
            </a:solidFill>
            <a:miter lim="800000"/>
            <a:headEnd/>
            <a:tailEnd/>
          </a:ln>
        </p:spPr>
        <p:txBody>
          <a:bodyPr rot="0" vert="horz" wrap="square" lIns="91440" tIns="45720" rIns="91440" bIns="45720" anchor="t" anchorCtr="0">
            <a:spAutoFit/>
          </a:bodyPr>
          <a:lstStyle/>
          <a:p>
            <a:pPr>
              <a:spcAft>
                <a:spcPts val="0"/>
              </a:spcAft>
            </a:pPr>
            <a:r>
              <a:rPr lang="en-GB" sz="1200" dirty="0">
                <a:effectLst/>
                <a:latin typeface="Calibri" panose="020F0502020204030204" pitchFamily="34" charset="0"/>
                <a:ea typeface="Calibri" panose="020F0502020204030204" pitchFamily="34" charset="0"/>
                <a:cs typeface="Times New Roman" panose="02020603050405020304" pitchFamily="18" charset="0"/>
              </a:rPr>
              <a:t>S2</a:t>
            </a:r>
            <a:endParaRPr lang="fi-FI" sz="12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58440906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36517" y="1346074"/>
            <a:ext cx="3059069" cy="2880000"/>
          </a:xfrm>
          <a:prstGeom prst="rect">
            <a:avLst/>
          </a:prstGeom>
        </p:spPr>
      </p:pic>
      <p:pic>
        <p:nvPicPr>
          <p:cNvPr id="3" name="Picture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994141" y="1346074"/>
            <a:ext cx="3067745" cy="2880000"/>
          </a:xfrm>
          <a:prstGeom prst="rect">
            <a:avLst/>
          </a:prstGeom>
        </p:spPr>
      </p:pic>
      <p:sp>
        <p:nvSpPr>
          <p:cNvPr id="4" name="Rectangle 3"/>
          <p:cNvSpPr/>
          <p:nvPr/>
        </p:nvSpPr>
        <p:spPr>
          <a:xfrm>
            <a:off x="1011662" y="4226074"/>
            <a:ext cx="7462684" cy="1475660"/>
          </a:xfrm>
          <a:prstGeom prst="rect">
            <a:avLst/>
          </a:prstGeom>
        </p:spPr>
        <p:txBody>
          <a:bodyPr wrap="square">
            <a:spAutoFit/>
          </a:bodyPr>
          <a:lstStyle/>
          <a:p>
            <a:pPr>
              <a:lnSpc>
                <a:spcPct val="107000"/>
              </a:lnSpc>
              <a:spcBef>
                <a:spcPts val="2400"/>
              </a:spcBef>
              <a:spcAft>
                <a:spcPts val="1200"/>
              </a:spcAft>
            </a:pPr>
            <a:r>
              <a:rPr lang="en-US" sz="1200" b="1" kern="0" dirty="0">
                <a:latin typeface="Times" panose="02020603050405020304" pitchFamily="18" charset="0"/>
                <a:ea typeface="Yu Gothic Light" panose="020B0300000000000000" pitchFamily="34" charset="-128"/>
                <a:cs typeface="Times New Roman" panose="02020603050405020304" pitchFamily="18" charset="0"/>
              </a:rPr>
              <a:t>Supplementary Figure 2. </a:t>
            </a:r>
            <a:r>
              <a:rPr lang="en-US" sz="1200" b="1" kern="0" dirty="0">
                <a:latin typeface="Times New Roman" panose="02020603050405020304" pitchFamily="18" charset="0"/>
                <a:ea typeface="Times New Roman" panose="02020603050405020304" pitchFamily="18" charset="0"/>
                <a:cs typeface="Times New Roman" panose="02020603050405020304" pitchFamily="18" charset="0"/>
              </a:rPr>
              <a:t>Gene Ontology (GO) enrichments of the Differentially Expressed (DE) transcripts in each of the genotypes. </a:t>
            </a:r>
            <a:r>
              <a:rPr lang="en-US" sz="1200" kern="0" dirty="0">
                <a:latin typeface="Times New Roman" panose="02020603050405020304" pitchFamily="18" charset="0"/>
                <a:ea typeface="Times New Roman" panose="02020603050405020304" pitchFamily="18" charset="0"/>
                <a:cs typeface="Times New Roman" panose="02020603050405020304" pitchFamily="18" charset="0"/>
              </a:rPr>
              <a:t>Significantly enriched GO </a:t>
            </a:r>
            <a:r>
              <a:rPr lang="en-GB" sz="800" kern="0" dirty="0">
                <a:latin typeface="Calibri" panose="020F0502020204030204" pitchFamily="34" charset="0"/>
                <a:ea typeface="Calibri" panose="020F0502020204030204" pitchFamily="34" charset="0"/>
                <a:cs typeface="Times New Roman" panose="02020603050405020304" pitchFamily="18" charset="0"/>
              </a:rPr>
              <a:t> </a:t>
            </a:r>
            <a:r>
              <a:rPr lang="en-US" sz="1200" kern="0" dirty="0">
                <a:latin typeface="Times New Roman" panose="02020603050405020304" pitchFamily="18" charset="0"/>
                <a:ea typeface="Times New Roman" panose="02020603050405020304" pitchFamily="18" charset="0"/>
                <a:cs typeface="Times New Roman" panose="02020603050405020304" pitchFamily="18" charset="0"/>
              </a:rPr>
              <a:t>categories of  DE</a:t>
            </a:r>
            <a:r>
              <a:rPr lang="en-US" sz="1200" kern="0" dirty="0">
                <a:latin typeface="Times" panose="02020603050405020304" pitchFamily="18" charset="0"/>
                <a:ea typeface="Yu Gothic Light" panose="020B0300000000000000" pitchFamily="34" charset="-128"/>
                <a:cs typeface="Times New Roman" panose="02020603050405020304" pitchFamily="18" charset="0"/>
              </a:rPr>
              <a:t> transcripts with elevated or lowered expressions per </a:t>
            </a:r>
            <a:r>
              <a:rPr lang="en-US" sz="1200" kern="0" dirty="0" smtClean="0">
                <a:latin typeface="Times" panose="02020603050405020304" pitchFamily="18" charset="0"/>
                <a:ea typeface="Yu Gothic Light" panose="020B0300000000000000" pitchFamily="34" charset="-128"/>
                <a:cs typeface="Times New Roman" panose="02020603050405020304" pitchFamily="18" charset="0"/>
              </a:rPr>
              <a:t>genotype and phenotype. </a:t>
            </a:r>
            <a:r>
              <a:rPr lang="en-US" sz="1200" kern="0" dirty="0">
                <a:latin typeface="Times New Roman" panose="02020603050405020304" pitchFamily="18" charset="0"/>
                <a:ea typeface="Yu Gothic Light" panose="020B0300000000000000" pitchFamily="34" charset="-128"/>
                <a:cs typeface="Times New Roman" panose="02020603050405020304" pitchFamily="18" charset="0"/>
              </a:rPr>
              <a:t>Decreased average expression levels of tripeptide transporter and fatty acids may be indications of failed defense in susceptible genotypes S1 and S2. Increased expression levels of glucosyltransferase, NADH dehydrogenase and photosynthesis relate genes are an indication of successful defense and signaling in resistant genotypes.</a:t>
            </a:r>
            <a:r>
              <a:rPr lang="en-US" sz="1200" b="1" kern="0" dirty="0">
                <a:latin typeface="Times" panose="02020603050405020304" pitchFamily="18" charset="0"/>
                <a:ea typeface="Yu Gothic Light" panose="020B0300000000000000" pitchFamily="34" charset="-128"/>
                <a:cs typeface="Times New Roman" panose="02020603050405020304" pitchFamily="18" charset="0"/>
              </a:rPr>
              <a:t> </a:t>
            </a:r>
            <a:r>
              <a:rPr lang="en-US" sz="1200" kern="0" dirty="0">
                <a:latin typeface="Times New Roman" panose="02020603050405020304" pitchFamily="18" charset="0"/>
                <a:ea typeface="Yu Gothic Light" panose="020B0300000000000000" pitchFamily="34" charset="-128"/>
                <a:cs typeface="Times New Roman" panose="02020603050405020304" pitchFamily="18" charset="0"/>
              </a:rPr>
              <a:t>Decreased average expression levels </a:t>
            </a:r>
            <a:r>
              <a:rPr lang="en-US" sz="1200" kern="0" dirty="0" smtClean="0">
                <a:latin typeface="Times New Roman" panose="02020603050405020304" pitchFamily="18" charset="0"/>
                <a:ea typeface="Yu Gothic Light" panose="020B0300000000000000" pitchFamily="34" charset="-128"/>
                <a:cs typeface="Times New Roman" panose="02020603050405020304" pitchFamily="18" charset="0"/>
              </a:rPr>
              <a:t>of induction of programmed cell death in susceptible phenotypes could be an indication of the biottrophic </a:t>
            </a:r>
            <a:r>
              <a:rPr lang="en-US" sz="1200" kern="0" smtClean="0">
                <a:latin typeface="Times New Roman" panose="02020603050405020304" pitchFamily="18" charset="0"/>
                <a:ea typeface="Yu Gothic Light" panose="020B0300000000000000" pitchFamily="34" charset="-128"/>
                <a:cs typeface="Times New Roman" panose="02020603050405020304" pitchFamily="18" charset="0"/>
              </a:rPr>
              <a:t>pathogen disobliging </a:t>
            </a:r>
            <a:r>
              <a:rPr lang="en-US" sz="1200" kern="0" dirty="0" smtClean="0">
                <a:latin typeface="Times New Roman" panose="02020603050405020304" pitchFamily="18" charset="0"/>
                <a:ea typeface="Yu Gothic Light" panose="020B0300000000000000" pitchFamily="34" charset="-128"/>
                <a:cs typeface="Times New Roman" panose="02020603050405020304" pitchFamily="18" charset="0"/>
              </a:rPr>
              <a:t>it to keep the host alive.</a:t>
            </a:r>
            <a:endParaRPr lang="fi-FI" sz="1200" b="1" kern="0" dirty="0">
              <a:latin typeface="Times New Roman" panose="02020603050405020304" pitchFamily="18" charset="0"/>
              <a:ea typeface="Yu Gothic Light" panose="020B0300000000000000" pitchFamily="34" charset="-128"/>
              <a:cs typeface="Times New Roman" panose="02020603050405020304" pitchFamily="18" charset="0"/>
            </a:endParaRPr>
          </a:p>
        </p:txBody>
      </p:sp>
      <p:sp>
        <p:nvSpPr>
          <p:cNvPr id="5" name="Text Box 2"/>
          <p:cNvSpPr txBox="1">
            <a:spLocks noChangeArrowheads="1"/>
          </p:cNvSpPr>
          <p:nvPr/>
        </p:nvSpPr>
        <p:spPr bwMode="auto">
          <a:xfrm>
            <a:off x="2924357" y="1026800"/>
            <a:ext cx="802690" cy="276999"/>
          </a:xfrm>
          <a:prstGeom prst="rect">
            <a:avLst/>
          </a:prstGeom>
          <a:solidFill>
            <a:srgbClr val="FFFFFF">
              <a:alpha val="0"/>
            </a:srgbClr>
          </a:solidFill>
          <a:ln w="9525">
            <a:solidFill>
              <a:schemeClr val="bg1"/>
            </a:solidFill>
            <a:miter lim="800000"/>
            <a:headEnd/>
            <a:tailEnd/>
          </a:ln>
        </p:spPr>
        <p:txBody>
          <a:bodyPr rot="0" vert="horz" wrap="square" lIns="91440" tIns="45720" rIns="91440" bIns="45720" anchor="t" anchorCtr="0">
            <a:spAutoFit/>
          </a:bodyPr>
          <a:lstStyle/>
          <a:p>
            <a:pPr>
              <a:spcAft>
                <a:spcPts val="0"/>
              </a:spcAft>
            </a:pPr>
            <a:r>
              <a:rPr lang="en-GB" sz="1200" dirty="0" smtClean="0">
                <a:effectLst/>
                <a:latin typeface="Calibri" panose="020F0502020204030204" pitchFamily="34" charset="0"/>
                <a:ea typeface="Calibri" panose="020F0502020204030204" pitchFamily="34" charset="0"/>
                <a:cs typeface="Times New Roman" panose="02020603050405020304" pitchFamily="18" charset="0"/>
              </a:rPr>
              <a:t>Resistant</a:t>
            </a:r>
            <a:endParaRPr lang="fi-FI" sz="12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6" name="Text Box 2"/>
          <p:cNvSpPr txBox="1">
            <a:spLocks noChangeArrowheads="1"/>
          </p:cNvSpPr>
          <p:nvPr/>
        </p:nvSpPr>
        <p:spPr bwMode="auto">
          <a:xfrm>
            <a:off x="6684380" y="1026799"/>
            <a:ext cx="910540" cy="276999"/>
          </a:xfrm>
          <a:prstGeom prst="rect">
            <a:avLst/>
          </a:prstGeom>
          <a:solidFill>
            <a:srgbClr val="FFFFFF">
              <a:alpha val="0"/>
            </a:srgbClr>
          </a:solidFill>
          <a:ln w="9525">
            <a:solidFill>
              <a:schemeClr val="bg1"/>
            </a:solidFill>
            <a:miter lim="800000"/>
            <a:headEnd/>
            <a:tailEnd/>
          </a:ln>
        </p:spPr>
        <p:txBody>
          <a:bodyPr rot="0" vert="horz" wrap="square" lIns="91440" tIns="45720" rIns="91440" bIns="45720" anchor="t" anchorCtr="0">
            <a:spAutoFit/>
          </a:bodyPr>
          <a:lstStyle/>
          <a:p>
            <a:pPr>
              <a:spcAft>
                <a:spcPts val="0"/>
              </a:spcAft>
            </a:pPr>
            <a:r>
              <a:rPr lang="en-GB" sz="1200" dirty="0" smtClean="0">
                <a:latin typeface="Calibri" panose="020F0502020204030204" pitchFamily="34" charset="0"/>
                <a:ea typeface="Calibri" panose="020F0502020204030204" pitchFamily="34" charset="0"/>
                <a:cs typeface="Times New Roman" panose="02020603050405020304" pitchFamily="18" charset="0"/>
              </a:rPr>
              <a:t>Susceptible</a:t>
            </a:r>
            <a:endParaRPr lang="fi-FI" sz="12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69162117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2" cstate="print">
            <a:extLst>
              <a:ext uri="{28A0092B-C50C-407E-A947-70E740481C1C}">
                <a14:useLocalDpi xmlns:a14="http://schemas.microsoft.com/office/drawing/2010/main" val="0"/>
              </a:ext>
            </a:extLst>
          </a:blip>
          <a:srcRect t="6004" b="13110"/>
          <a:stretch/>
        </p:blipFill>
        <p:spPr bwMode="auto">
          <a:xfrm>
            <a:off x="472093" y="1907814"/>
            <a:ext cx="2655356" cy="2135624"/>
          </a:xfrm>
          <a:prstGeom prst="rect">
            <a:avLst/>
          </a:prstGeom>
          <a:ln>
            <a:noFill/>
          </a:ln>
          <a:extLst>
            <a:ext uri="{53640926-AAD7-44d8-BBD7-CCE9431645EC}">
              <a14:shadowObscured xmlns:lc="http://schemas.openxmlformats.org/drawingml/2006/lockedCanvas" xmlns:a14="http://schemas.microsoft.com/office/drawing/2010/main" xmlns:w="http://schemas.openxmlformats.org/wordprocessingml/2006/main" xmlns:w10="urn:schemas-microsoft-com:office:word" xmlns:v="urn:schemas-microsoft-com:vml" xmlns:o="urn:schemas-microsoft-com:office:office" xmlns:mv="urn:schemas-microsoft-com:mac:vml" xmlns:mo="http://schemas.microsoft.com/office/mac/office/2008/main" xmlns="" xmlns:pic="http://schemas.openxmlformats.org/drawingml/2006/picture" xmlns:wps="http://schemas.microsoft.com/office/word/2010/wordprocessingShape" xmlns:wne="http://schemas.microsoft.com/office/word/2006/wordml" xmlns:wpi="http://schemas.microsoft.com/office/word/2010/wordprocessingInk" xmlns:wpg="http://schemas.microsoft.com/office/word/2010/wordprocessingGroup" xmlns:w16se="http://schemas.microsoft.com/office/word/2015/wordml/symex" xmlns:w15="http://schemas.microsoft.com/office/word/2012/wordml" xmlns:w14="http://schemas.microsoft.com/office/word/2010/wordml" xmlns:wp="http://schemas.openxmlformats.org/drawingml/2006/wordprocessingDrawing" xmlns:wp14="http://schemas.microsoft.com/office/word/2010/wordprocessingDrawing" xmlns:m="http://schemas.openxmlformats.org/officeDocument/2006/math" xmlns:mc="http://schemas.openxmlformats.org/markup-compatibility/2006" xmlns:cx1="http://schemas.microsoft.com/office/drawing/2015/9/8/chartex" xmlns:cx="http://schemas.microsoft.com/office/drawing/2014/chartex" xmlns:wpc="http://schemas.microsoft.com/office/word/2010/wordprocessingCanvas"/>
            </a:ext>
          </a:extLst>
        </p:spPr>
      </p:pic>
      <p:pic>
        <p:nvPicPr>
          <p:cNvPr id="3" name="Picture 2"/>
          <p:cNvPicPr>
            <a:picLocks noChangeAspect="1"/>
          </p:cNvPicPr>
          <p:nvPr/>
        </p:nvPicPr>
        <p:blipFill rotWithShape="1">
          <a:blip r:embed="rId3" cstate="print">
            <a:extLst>
              <a:ext uri="{28A0092B-C50C-407E-A947-70E740481C1C}">
                <a14:useLocalDpi xmlns:a14="http://schemas.microsoft.com/office/drawing/2010/main" val="0"/>
              </a:ext>
            </a:extLst>
          </a:blip>
          <a:srcRect t="5758" b="14581"/>
          <a:stretch/>
        </p:blipFill>
        <p:spPr bwMode="auto">
          <a:xfrm>
            <a:off x="3127449" y="1883438"/>
            <a:ext cx="2691030" cy="2160000"/>
          </a:xfrm>
          <a:prstGeom prst="rect">
            <a:avLst/>
          </a:prstGeom>
          <a:ln>
            <a:noFill/>
          </a:ln>
          <a:extLst>
            <a:ext uri="{53640926-AAD7-44d8-BBD7-CCE9431645EC}">
              <a14:shadowObscured xmlns:lc="http://schemas.openxmlformats.org/drawingml/2006/lockedCanvas" xmlns:a14="http://schemas.microsoft.com/office/drawing/2010/main" xmlns:w="http://schemas.openxmlformats.org/wordprocessingml/2006/main" xmlns:w10="urn:schemas-microsoft-com:office:word" xmlns:v="urn:schemas-microsoft-com:vml" xmlns:o="urn:schemas-microsoft-com:office:office" xmlns:mv="urn:schemas-microsoft-com:mac:vml" xmlns:mo="http://schemas.microsoft.com/office/mac/office/2008/main" xmlns="" xmlns:pic="http://schemas.openxmlformats.org/drawingml/2006/picture" xmlns:wps="http://schemas.microsoft.com/office/word/2010/wordprocessingShape" xmlns:wne="http://schemas.microsoft.com/office/word/2006/wordml" xmlns:wpi="http://schemas.microsoft.com/office/word/2010/wordprocessingInk" xmlns:wpg="http://schemas.microsoft.com/office/word/2010/wordprocessingGroup" xmlns:w16se="http://schemas.microsoft.com/office/word/2015/wordml/symex" xmlns:w15="http://schemas.microsoft.com/office/word/2012/wordml" xmlns:w14="http://schemas.microsoft.com/office/word/2010/wordml" xmlns:wp="http://schemas.openxmlformats.org/drawingml/2006/wordprocessingDrawing" xmlns:wp14="http://schemas.microsoft.com/office/word/2010/wordprocessingDrawing" xmlns:m="http://schemas.openxmlformats.org/officeDocument/2006/math" xmlns:mc="http://schemas.openxmlformats.org/markup-compatibility/2006" xmlns:cx1="http://schemas.microsoft.com/office/drawing/2015/9/8/chartex" xmlns:cx="http://schemas.microsoft.com/office/drawing/2014/chartex" xmlns:wpc="http://schemas.microsoft.com/office/word/2010/wordprocessingCanvas"/>
            </a:ext>
          </a:extLst>
        </p:spPr>
      </p:pic>
      <p:pic>
        <p:nvPicPr>
          <p:cNvPr id="4" name="Picture 3"/>
          <p:cNvPicPr>
            <a:picLocks noChangeAspect="1"/>
          </p:cNvPicPr>
          <p:nvPr/>
        </p:nvPicPr>
        <p:blipFill rotWithShape="1">
          <a:blip r:embed="rId4" cstate="print">
            <a:extLst>
              <a:ext uri="{28A0092B-C50C-407E-A947-70E740481C1C}">
                <a14:useLocalDpi xmlns:a14="http://schemas.microsoft.com/office/drawing/2010/main" val="0"/>
              </a:ext>
            </a:extLst>
          </a:blip>
          <a:srcRect l="4769" t="5760" b="13084"/>
          <a:stretch/>
        </p:blipFill>
        <p:spPr bwMode="auto">
          <a:xfrm>
            <a:off x="5930218" y="1883438"/>
            <a:ext cx="2543617" cy="2160000"/>
          </a:xfrm>
          <a:prstGeom prst="rect">
            <a:avLst/>
          </a:prstGeom>
          <a:ln>
            <a:noFill/>
          </a:ln>
          <a:extLst>
            <a:ext uri="{53640926-AAD7-44d8-BBD7-CCE9431645EC}">
              <a14:shadowObscured xmlns:lc="http://schemas.openxmlformats.org/drawingml/2006/lockedCanvas" xmlns:a14="http://schemas.microsoft.com/office/drawing/2010/main" xmlns:w="http://schemas.openxmlformats.org/wordprocessingml/2006/main" xmlns:w10="urn:schemas-microsoft-com:office:word" xmlns:v="urn:schemas-microsoft-com:vml" xmlns:o="urn:schemas-microsoft-com:office:office" xmlns:mv="urn:schemas-microsoft-com:mac:vml" xmlns:mo="http://schemas.microsoft.com/office/mac/office/2008/main" xmlns="" xmlns:pic="http://schemas.openxmlformats.org/drawingml/2006/picture" xmlns:wps="http://schemas.microsoft.com/office/word/2010/wordprocessingShape" xmlns:wne="http://schemas.microsoft.com/office/word/2006/wordml" xmlns:wpi="http://schemas.microsoft.com/office/word/2010/wordprocessingInk" xmlns:wpg="http://schemas.microsoft.com/office/word/2010/wordprocessingGroup" xmlns:w16se="http://schemas.microsoft.com/office/word/2015/wordml/symex" xmlns:w15="http://schemas.microsoft.com/office/word/2012/wordml" xmlns:w14="http://schemas.microsoft.com/office/word/2010/wordml" xmlns:wp="http://schemas.openxmlformats.org/drawingml/2006/wordprocessingDrawing" xmlns:wp14="http://schemas.microsoft.com/office/word/2010/wordprocessingDrawing" xmlns:m="http://schemas.openxmlformats.org/officeDocument/2006/math" xmlns:mc="http://schemas.openxmlformats.org/markup-compatibility/2006" xmlns:cx1="http://schemas.microsoft.com/office/drawing/2015/9/8/chartex" xmlns:cx="http://schemas.microsoft.com/office/drawing/2014/chartex" xmlns:wpc="http://schemas.microsoft.com/office/word/2010/wordprocessingCanvas"/>
            </a:ext>
          </a:extLst>
        </p:spPr>
      </p:pic>
      <p:sp>
        <p:nvSpPr>
          <p:cNvPr id="7" name="Text Box 2"/>
          <p:cNvSpPr txBox="1">
            <a:spLocks noChangeArrowheads="1"/>
          </p:cNvSpPr>
          <p:nvPr/>
        </p:nvSpPr>
        <p:spPr bwMode="auto">
          <a:xfrm>
            <a:off x="1311849" y="1552486"/>
            <a:ext cx="1578835" cy="286385"/>
          </a:xfrm>
          <a:prstGeom prst="rect">
            <a:avLst/>
          </a:prstGeom>
          <a:solidFill>
            <a:srgbClr val="FFFFFF">
              <a:alpha val="0"/>
            </a:srgbClr>
          </a:solidFill>
          <a:ln w="9525">
            <a:solidFill>
              <a:schemeClr val="bg1"/>
            </a:solidFill>
            <a:miter lim="800000"/>
            <a:headEnd/>
            <a:tailEnd/>
          </a:ln>
        </p:spPr>
        <p:txBody>
          <a:bodyPr rot="0" vert="horz" wrap="square" lIns="91440" tIns="45720" rIns="91440" bIns="45720" anchor="t" anchorCtr="0">
            <a:spAutoFit/>
          </a:bodyPr>
          <a:lstStyle/>
          <a:p>
            <a:pPr>
              <a:spcAft>
                <a:spcPts val="0"/>
              </a:spcAft>
            </a:pPr>
            <a:r>
              <a:rPr lang="en-GB" sz="1200" dirty="0">
                <a:effectLst/>
                <a:latin typeface="Times New Roman" panose="02020603050405020304" pitchFamily="18" charset="0"/>
                <a:ea typeface="Calibri" panose="020F0502020204030204" pitchFamily="34" charset="0"/>
                <a:cs typeface="Times New Roman" panose="02020603050405020304" pitchFamily="18" charset="0"/>
              </a:rPr>
              <a:t>Genotype*Inoculation</a:t>
            </a:r>
            <a:endParaRPr lang="fi-FI" sz="1200" dirty="0">
              <a:effectLst/>
              <a:latin typeface="Times New Roman" panose="02020603050405020304" pitchFamily="18" charset="0"/>
              <a:ea typeface="Calibri" panose="020F0502020204030204" pitchFamily="34" charset="0"/>
              <a:cs typeface="Times New Roman" panose="02020603050405020304" pitchFamily="18" charset="0"/>
            </a:endParaRPr>
          </a:p>
        </p:txBody>
      </p:sp>
      <p:sp>
        <p:nvSpPr>
          <p:cNvPr id="8" name="Text Box 2"/>
          <p:cNvSpPr txBox="1">
            <a:spLocks noChangeArrowheads="1"/>
          </p:cNvSpPr>
          <p:nvPr/>
        </p:nvSpPr>
        <p:spPr bwMode="auto">
          <a:xfrm>
            <a:off x="3546659" y="1552486"/>
            <a:ext cx="1696720" cy="286385"/>
          </a:xfrm>
          <a:prstGeom prst="rect">
            <a:avLst/>
          </a:prstGeom>
          <a:solidFill>
            <a:srgbClr val="FFFFFF">
              <a:alpha val="0"/>
            </a:srgbClr>
          </a:solidFill>
          <a:ln w="9525">
            <a:solidFill>
              <a:schemeClr val="bg1"/>
            </a:solidFill>
            <a:miter lim="800000"/>
            <a:headEnd/>
            <a:tailEnd/>
          </a:ln>
        </p:spPr>
        <p:txBody>
          <a:bodyPr rot="0" vert="horz" wrap="square" lIns="91440" tIns="45720" rIns="91440" bIns="45720" anchor="t" anchorCtr="0">
            <a:spAutoFit/>
          </a:bodyPr>
          <a:lstStyle/>
          <a:p>
            <a:pPr>
              <a:spcAft>
                <a:spcPts val="0"/>
              </a:spcAft>
            </a:pPr>
            <a:r>
              <a:rPr lang="en-GB" sz="1200" dirty="0">
                <a:effectLst/>
                <a:latin typeface="Times New Roman" panose="02020603050405020304" pitchFamily="18" charset="0"/>
                <a:ea typeface="Calibri" panose="020F0502020204030204" pitchFamily="34" charset="0"/>
                <a:cs typeface="Times New Roman" panose="02020603050405020304" pitchFamily="18" charset="0"/>
              </a:rPr>
              <a:t>Phenotype*Inoculation</a:t>
            </a:r>
            <a:endParaRPr lang="fi-FI" sz="1200" dirty="0">
              <a:effectLst/>
              <a:latin typeface="Times New Roman" panose="02020603050405020304" pitchFamily="18" charset="0"/>
              <a:ea typeface="Calibri" panose="020F0502020204030204" pitchFamily="34" charset="0"/>
              <a:cs typeface="Times New Roman" panose="02020603050405020304" pitchFamily="18" charset="0"/>
            </a:endParaRPr>
          </a:p>
        </p:txBody>
      </p:sp>
      <p:sp>
        <p:nvSpPr>
          <p:cNvPr id="9" name="Text Box 2"/>
          <p:cNvSpPr txBox="1">
            <a:spLocks noChangeArrowheads="1"/>
          </p:cNvSpPr>
          <p:nvPr/>
        </p:nvSpPr>
        <p:spPr bwMode="auto">
          <a:xfrm>
            <a:off x="6730221" y="1552485"/>
            <a:ext cx="943610" cy="286385"/>
          </a:xfrm>
          <a:prstGeom prst="rect">
            <a:avLst/>
          </a:prstGeom>
          <a:solidFill>
            <a:srgbClr val="FFFFFF">
              <a:alpha val="0"/>
            </a:srgbClr>
          </a:solidFill>
          <a:ln w="9525">
            <a:solidFill>
              <a:schemeClr val="bg1"/>
            </a:solidFill>
            <a:miter lim="800000"/>
            <a:headEnd/>
            <a:tailEnd/>
          </a:ln>
        </p:spPr>
        <p:txBody>
          <a:bodyPr rot="0" vert="horz" wrap="square" lIns="91440" tIns="45720" rIns="91440" bIns="45720" anchor="t" anchorCtr="0">
            <a:spAutoFit/>
          </a:bodyPr>
          <a:lstStyle/>
          <a:p>
            <a:pPr>
              <a:spcAft>
                <a:spcPts val="0"/>
              </a:spcAft>
            </a:pPr>
            <a:r>
              <a:rPr lang="en-GB" sz="1200" dirty="0">
                <a:effectLst/>
                <a:latin typeface="Times New Roman" panose="02020603050405020304" pitchFamily="18" charset="0"/>
                <a:ea typeface="Calibri" panose="020F0502020204030204" pitchFamily="34" charset="0"/>
                <a:cs typeface="Times New Roman" panose="02020603050405020304" pitchFamily="18" charset="0"/>
              </a:rPr>
              <a:t>Inoculation</a:t>
            </a:r>
            <a:endParaRPr lang="fi-FI" sz="1200" dirty="0">
              <a:effectLst/>
              <a:latin typeface="Times New Roman" panose="02020603050405020304" pitchFamily="18" charset="0"/>
              <a:ea typeface="Calibri" panose="020F0502020204030204" pitchFamily="34" charset="0"/>
              <a:cs typeface="Times New Roman" panose="02020603050405020304" pitchFamily="18" charset="0"/>
            </a:endParaRPr>
          </a:p>
        </p:txBody>
      </p:sp>
      <p:sp>
        <p:nvSpPr>
          <p:cNvPr id="12" name="Rectangle 11"/>
          <p:cNvSpPr/>
          <p:nvPr/>
        </p:nvSpPr>
        <p:spPr>
          <a:xfrm>
            <a:off x="472093" y="4404012"/>
            <a:ext cx="8001742" cy="1200329"/>
          </a:xfrm>
          <a:prstGeom prst="rect">
            <a:avLst/>
          </a:prstGeom>
        </p:spPr>
        <p:txBody>
          <a:bodyPr wrap="square">
            <a:spAutoFit/>
          </a:bodyPr>
          <a:lstStyle/>
          <a:p>
            <a:pPr>
              <a:spcAft>
                <a:spcPts val="0"/>
              </a:spcAft>
            </a:pPr>
            <a:r>
              <a:rPr lang="en-US" sz="1200" b="1" dirty="0">
                <a:latin typeface="Times New Roman" panose="02020603050405020304" pitchFamily="18" charset="0"/>
                <a:ea typeface="Calibri" panose="020F0502020204030204" pitchFamily="34" charset="0"/>
              </a:rPr>
              <a:t>Supplementary Figure 3. Statistically significant </a:t>
            </a:r>
            <a:r>
              <a:rPr lang="en-GB" sz="1200" b="1" dirty="0">
                <a:latin typeface="Times New Roman" panose="02020603050405020304" pitchFamily="18" charset="0"/>
                <a:ea typeface="Calibri" panose="020F0502020204030204" pitchFamily="34" charset="0"/>
              </a:rPr>
              <a:t>G</a:t>
            </a:r>
            <a:r>
              <a:rPr lang="en-GB" sz="1200" b="1" dirty="0">
                <a:latin typeface="Times New Roman" panose="02020603050405020304" pitchFamily="18" charset="0"/>
                <a:ea typeface="Times New Roman" panose="02020603050405020304" pitchFamily="18" charset="0"/>
              </a:rPr>
              <a:t>ene Ontology (GO) enrichments of the genes contributing to the category separations in Redundancy Analysis</a:t>
            </a:r>
            <a:r>
              <a:rPr lang="en-GB" sz="1200" dirty="0">
                <a:latin typeface="Calibri" panose="020F0502020204030204" pitchFamily="34" charset="0"/>
                <a:ea typeface="Calibri" panose="020F0502020204030204" pitchFamily="34" charset="0"/>
                <a:cs typeface="Times New Roman" panose="02020603050405020304" pitchFamily="18" charset="0"/>
              </a:rPr>
              <a:t> </a:t>
            </a:r>
            <a:r>
              <a:rPr lang="en-GB" sz="1200" b="1" dirty="0">
                <a:latin typeface="Times New Roman" panose="02020603050405020304" pitchFamily="18" charset="0"/>
                <a:ea typeface="Times New Roman" panose="02020603050405020304" pitchFamily="18" charset="0"/>
              </a:rPr>
              <a:t>. </a:t>
            </a:r>
            <a:r>
              <a:rPr lang="en-GB" sz="1200" dirty="0">
                <a:latin typeface="Times New Roman" panose="02020603050405020304" pitchFamily="18" charset="0"/>
                <a:ea typeface="Times New Roman" panose="02020603050405020304" pitchFamily="18" charset="0"/>
              </a:rPr>
              <a:t>The panels illustrate the enriched GO categories for the genes that most contribute to the RDA axes. The response GO hierarchies such as immune and defence responses are enriched in genotype by experiment condition. Photosynthesis and photosynthesis related hierarchies are enriched in phenotype by experiment condition. Defence related metabolic process and signalling such as jasmonic acid biosynthesis and defence response signalling are enriched in inoculation condition. </a:t>
            </a:r>
            <a:endParaRPr lang="fi-FI" sz="12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82465460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rotWithShape="1">
          <a:blip r:embed="rId2" cstate="print">
            <a:extLst>
              <a:ext uri="{28A0092B-C50C-407E-A947-70E740481C1C}">
                <a14:useLocalDpi xmlns:a14="http://schemas.microsoft.com/office/drawing/2010/main" val="0"/>
              </a:ext>
            </a:extLst>
          </a:blip>
          <a:srcRect t="10188" r="4660" b="4307"/>
          <a:stretch/>
        </p:blipFill>
        <p:spPr>
          <a:xfrm>
            <a:off x="4447288" y="681567"/>
            <a:ext cx="2410712" cy="2154766"/>
          </a:xfrm>
          <a:prstGeom prst="rect">
            <a:avLst/>
          </a:prstGeom>
        </p:spPr>
      </p:pic>
      <p:pic>
        <p:nvPicPr>
          <p:cNvPr id="4" name="Picture 3"/>
          <p:cNvPicPr>
            <a:picLocks noChangeAspect="1"/>
          </p:cNvPicPr>
          <p:nvPr/>
        </p:nvPicPr>
        <p:blipFill rotWithShape="1">
          <a:blip r:embed="rId3" cstate="print">
            <a:extLst>
              <a:ext uri="{28A0092B-C50C-407E-A947-70E740481C1C}">
                <a14:useLocalDpi xmlns:a14="http://schemas.microsoft.com/office/drawing/2010/main" val="0"/>
              </a:ext>
            </a:extLst>
          </a:blip>
          <a:srcRect t="10020" r="4430" b="4307"/>
          <a:stretch/>
        </p:blipFill>
        <p:spPr>
          <a:xfrm>
            <a:off x="1653226" y="677333"/>
            <a:ext cx="2419242" cy="2159000"/>
          </a:xfrm>
          <a:prstGeom prst="rect">
            <a:avLst/>
          </a:prstGeom>
        </p:spPr>
      </p:pic>
      <p:sp>
        <p:nvSpPr>
          <p:cNvPr id="14" name="TextBox 13"/>
          <p:cNvSpPr txBox="1"/>
          <p:nvPr/>
        </p:nvSpPr>
        <p:spPr>
          <a:xfrm>
            <a:off x="605859" y="5049058"/>
            <a:ext cx="8280000" cy="1754326"/>
          </a:xfrm>
          <a:prstGeom prst="rect">
            <a:avLst/>
          </a:prstGeom>
          <a:noFill/>
        </p:spPr>
        <p:txBody>
          <a:bodyPr wrap="square" rtlCol="0">
            <a:spAutoFit/>
          </a:bodyPr>
          <a:lstStyle/>
          <a:p>
            <a:r>
              <a:rPr lang="en-US" sz="1200" b="1" dirty="0">
                <a:latin typeface="Times New Roman" panose="02020603050405020304" pitchFamily="18" charset="0"/>
                <a:ea typeface="Calibri" panose="020F0502020204030204" pitchFamily="34" charset="0"/>
                <a:cs typeface="Times New Roman" panose="02020603050405020304" pitchFamily="18" charset="0"/>
              </a:rPr>
              <a:t>Supplementary Figure </a:t>
            </a:r>
            <a:r>
              <a:rPr lang="en-US" sz="1200" b="1" dirty="0" smtClean="0">
                <a:latin typeface="Times New Roman" panose="02020603050405020304" pitchFamily="18" charset="0"/>
                <a:ea typeface="Calibri" panose="020F0502020204030204" pitchFamily="34" charset="0"/>
                <a:cs typeface="Times New Roman" panose="02020603050405020304" pitchFamily="18" charset="0"/>
              </a:rPr>
              <a:t>4. </a:t>
            </a:r>
            <a:r>
              <a:rPr lang="en-US" sz="1200" b="1" dirty="0">
                <a:solidFill>
                  <a:prstClr val="black"/>
                </a:solidFill>
                <a:latin typeface="Times New Roman" panose="02020603050405020304" pitchFamily="18" charset="0"/>
                <a:ea typeface="Calibri" panose="020F0502020204030204" pitchFamily="34" charset="0"/>
                <a:cs typeface="Times New Roman" panose="02020603050405020304" pitchFamily="18" charset="0"/>
              </a:rPr>
              <a:t>Redundancy analysis (RDA) of NB-ARC domains.  </a:t>
            </a:r>
            <a:r>
              <a:rPr lang="en-US" sz="1200" dirty="0" smtClean="0">
                <a:solidFill>
                  <a:prstClr val="black"/>
                </a:solidFill>
                <a:latin typeface="Times New Roman" panose="02020603050405020304" pitchFamily="18" charset="0"/>
                <a:ea typeface="Calibri" panose="020F0502020204030204" pitchFamily="34" charset="0"/>
                <a:cs typeface="Times New Roman" panose="02020603050405020304" pitchFamily="18" charset="0"/>
              </a:rPr>
              <a:t>(Genotype</a:t>
            </a:r>
            <a:r>
              <a:rPr lang="en-US" sz="1200" dirty="0">
                <a:solidFill>
                  <a:prstClr val="black"/>
                </a:solidFill>
                <a:latin typeface="Times New Roman" panose="02020603050405020304" pitchFamily="18" charset="0"/>
                <a:ea typeface="Calibri" panose="020F0502020204030204" pitchFamily="34" charset="0"/>
                <a:cs typeface="Times New Roman" panose="02020603050405020304" pitchFamily="18" charset="0"/>
              </a:rPr>
              <a:t>) RDA analysis of the genotype effects </a:t>
            </a:r>
            <a:r>
              <a:rPr lang="en-US" sz="1200" dirty="0" smtClean="0">
                <a:solidFill>
                  <a:prstClr val="black"/>
                </a:solidFill>
                <a:latin typeface="Times New Roman" panose="02020603050405020304" pitchFamily="18" charset="0"/>
                <a:ea typeface="Calibri" panose="020F0502020204030204" pitchFamily="34" charset="0"/>
                <a:cs typeface="Times New Roman" panose="02020603050405020304" pitchFamily="18" charset="0"/>
              </a:rPr>
              <a:t>of </a:t>
            </a:r>
            <a:r>
              <a:rPr lang="en-US" sz="1200" dirty="0">
                <a:solidFill>
                  <a:prstClr val="black"/>
                </a:solidFill>
                <a:latin typeface="Times New Roman" panose="02020603050405020304" pitchFamily="18" charset="0"/>
                <a:ea typeface="Calibri" panose="020F0502020204030204" pitchFamily="34" charset="0"/>
                <a:cs typeface="Times New Roman" panose="02020603050405020304" pitchFamily="18" charset="0"/>
              </a:rPr>
              <a:t>NB-ARC domain expression data </a:t>
            </a:r>
            <a:r>
              <a:rPr lang="en-US" sz="1200" dirty="0" smtClean="0">
                <a:solidFill>
                  <a:prstClr val="black"/>
                </a:solidFill>
                <a:latin typeface="Times New Roman" panose="02020603050405020304" pitchFamily="18" charset="0"/>
                <a:ea typeface="Calibri" panose="020F0502020204030204" pitchFamily="34" charset="0"/>
                <a:cs typeface="Times New Roman" panose="02020603050405020304" pitchFamily="18" charset="0"/>
              </a:rPr>
              <a:t>explains 55 percent of the variation (four axis only two are depicted here). (Phenotype) the same analysis shows that phenotype explains 15 percent of the variation which separates the resistant and susceptible phenotypes. (a) </a:t>
            </a:r>
            <a:r>
              <a:rPr lang="en-US" sz="1200" dirty="0">
                <a:solidFill>
                  <a:prstClr val="black"/>
                </a:solidFill>
                <a:latin typeface="Times New Roman" panose="02020603050405020304" pitchFamily="18" charset="0"/>
                <a:ea typeface="Calibri" panose="020F0502020204030204" pitchFamily="34" charset="0"/>
                <a:cs typeface="Times New Roman" panose="02020603050405020304" pitchFamily="18" charset="0"/>
              </a:rPr>
              <a:t>NB-ARC sequences contributing to the separation of the phenotypes (Resistant vs Susceptible); transcript2322 has the highest contribution to the separation. A full length BLAST query of this transcript against the TAIR database returns RPP13 as the best hit (Bit score 216 and E-value 4e-60). </a:t>
            </a:r>
            <a:r>
              <a:rPr lang="en-US" sz="1200" dirty="0" smtClean="0">
                <a:solidFill>
                  <a:prstClr val="black"/>
                </a:solidFill>
                <a:latin typeface="Times New Roman" panose="02020603050405020304" pitchFamily="18" charset="0"/>
                <a:ea typeface="Calibri" panose="020F0502020204030204" pitchFamily="34" charset="0"/>
                <a:cs typeface="Times New Roman" panose="02020603050405020304" pitchFamily="18" charset="0"/>
              </a:rPr>
              <a:t>(b) comparison of the expression values (TPM) of transcript2322 reveals that even though this transcript is not differentially expressed due to the experiment, it has </a:t>
            </a:r>
            <a:r>
              <a:rPr lang="en-US" sz="1200" dirty="0">
                <a:solidFill>
                  <a:prstClr val="black"/>
                </a:solidFill>
                <a:latin typeface="Times New Roman" panose="02020603050405020304" pitchFamily="18" charset="0"/>
                <a:ea typeface="Calibri" panose="020F0502020204030204" pitchFamily="34" charset="0"/>
                <a:cs typeface="Times New Roman" panose="02020603050405020304" pitchFamily="18" charset="0"/>
              </a:rPr>
              <a:t>significantly higher (p-value = </a:t>
            </a:r>
            <a:r>
              <a:rPr lang="en-US" sz="1200" dirty="0" smtClean="0">
                <a:solidFill>
                  <a:prstClr val="black"/>
                </a:solidFill>
                <a:latin typeface="Times New Roman" panose="02020603050405020304" pitchFamily="18" charset="0"/>
                <a:ea typeface="Calibri" panose="020F0502020204030204" pitchFamily="34" charset="0"/>
                <a:cs typeface="Times New Roman" panose="02020603050405020304" pitchFamily="18" charset="0"/>
              </a:rPr>
              <a:t>0.0003996) base expression in resistant phenotypes before and after the experiment. This could be due to maternal effects or different regulation of the gene in resistant phenotypes.</a:t>
            </a:r>
            <a:endParaRPr lang="fi-FI" sz="1200" dirty="0">
              <a:latin typeface="Times New Roman" panose="02020603050405020304" pitchFamily="18" charset="0"/>
              <a:cs typeface="Times New Roman" panose="02020603050405020304" pitchFamily="18" charset="0"/>
            </a:endParaRPr>
          </a:p>
        </p:txBody>
      </p:sp>
      <p:pic>
        <p:nvPicPr>
          <p:cNvPr id="20" name="Picture 19"/>
          <p:cNvPicPr>
            <a:picLocks noChangeAspect="1"/>
          </p:cNvPicPr>
          <p:nvPr/>
        </p:nvPicPr>
        <p:blipFill rotWithShape="1">
          <a:blip r:embed="rId4" cstate="print">
            <a:extLst>
              <a:ext uri="{28A0092B-C50C-407E-A947-70E740481C1C}">
                <a14:useLocalDpi xmlns:a14="http://schemas.microsoft.com/office/drawing/2010/main" val="0"/>
              </a:ext>
            </a:extLst>
          </a:blip>
          <a:srcRect t="6043" r="3826"/>
          <a:stretch/>
        </p:blipFill>
        <p:spPr>
          <a:xfrm>
            <a:off x="1648507" y="2836333"/>
            <a:ext cx="2392587" cy="2198585"/>
          </a:xfrm>
          <a:prstGeom prst="rect">
            <a:avLst/>
          </a:prstGeom>
        </p:spPr>
      </p:pic>
      <p:pic>
        <p:nvPicPr>
          <p:cNvPr id="13" name="Picture 12" descr="Kuvan esikatselu">
            <a:extLst>
              <a:ext uri="{FF2B5EF4-FFF2-40B4-BE49-F238E27FC236}">
                <a16:creationId xmlns:a16="http://schemas.microsoft.com/office/drawing/2014/main" id="{00A4DBE6-2717-9E4D-8B25-D71B94B45785}"/>
              </a:ext>
            </a:extLst>
          </p:cNvPr>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892843" y="1105125"/>
            <a:ext cx="1035487" cy="1303416"/>
          </a:xfrm>
          <a:prstGeom prst="rect">
            <a:avLst/>
          </a:prstGeom>
          <a:noFill/>
        </p:spPr>
      </p:pic>
      <p:sp>
        <p:nvSpPr>
          <p:cNvPr id="15" name="TextBox 14"/>
          <p:cNvSpPr txBox="1"/>
          <p:nvPr/>
        </p:nvSpPr>
        <p:spPr>
          <a:xfrm>
            <a:off x="2032001" y="885377"/>
            <a:ext cx="812800" cy="276999"/>
          </a:xfrm>
          <a:prstGeom prst="rect">
            <a:avLst/>
          </a:prstGeom>
          <a:noFill/>
        </p:spPr>
        <p:txBody>
          <a:bodyPr wrap="square" rtlCol="0">
            <a:spAutoFit/>
          </a:bodyPr>
          <a:lstStyle/>
          <a:p>
            <a:pPr algn="ctr"/>
            <a:r>
              <a:rPr lang="en-GB" sz="1200" dirty="0" smtClean="0"/>
              <a:t>Genotype</a:t>
            </a:r>
            <a:endParaRPr lang="en-GB" sz="1200" dirty="0"/>
          </a:p>
        </p:txBody>
      </p:sp>
      <p:sp>
        <p:nvSpPr>
          <p:cNvPr id="16" name="TextBox 15"/>
          <p:cNvSpPr txBox="1"/>
          <p:nvPr/>
        </p:nvSpPr>
        <p:spPr>
          <a:xfrm>
            <a:off x="4811799" y="883586"/>
            <a:ext cx="869334" cy="276999"/>
          </a:xfrm>
          <a:prstGeom prst="rect">
            <a:avLst/>
          </a:prstGeom>
          <a:noFill/>
        </p:spPr>
        <p:txBody>
          <a:bodyPr wrap="square" rtlCol="0">
            <a:spAutoFit/>
          </a:bodyPr>
          <a:lstStyle/>
          <a:p>
            <a:r>
              <a:rPr lang="en-GB" sz="1200" dirty="0" smtClean="0"/>
              <a:t>Phenotype</a:t>
            </a:r>
            <a:endParaRPr lang="en-GB" sz="1200" dirty="0"/>
          </a:p>
        </p:txBody>
      </p:sp>
      <p:sp>
        <p:nvSpPr>
          <p:cNvPr id="18" name="TextBox 17"/>
          <p:cNvSpPr txBox="1"/>
          <p:nvPr/>
        </p:nvSpPr>
        <p:spPr>
          <a:xfrm>
            <a:off x="2146745" y="3126586"/>
            <a:ext cx="262022" cy="276999"/>
          </a:xfrm>
          <a:prstGeom prst="rect">
            <a:avLst/>
          </a:prstGeom>
          <a:noFill/>
        </p:spPr>
        <p:txBody>
          <a:bodyPr wrap="square" rtlCol="0">
            <a:spAutoFit/>
          </a:bodyPr>
          <a:lstStyle/>
          <a:p>
            <a:r>
              <a:rPr lang="fi-FI" sz="1200" dirty="0" smtClean="0"/>
              <a:t>a</a:t>
            </a:r>
            <a:endParaRPr lang="fi-FI" sz="1200" dirty="0"/>
          </a:p>
        </p:txBody>
      </p:sp>
      <p:pic>
        <p:nvPicPr>
          <p:cNvPr id="6" name="Picture 5"/>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4631559" y="2821687"/>
            <a:ext cx="2160000" cy="2160000"/>
          </a:xfrm>
          <a:prstGeom prst="rect">
            <a:avLst/>
          </a:prstGeom>
        </p:spPr>
      </p:pic>
      <p:sp>
        <p:nvSpPr>
          <p:cNvPr id="17" name="TextBox 16"/>
          <p:cNvSpPr txBox="1"/>
          <p:nvPr/>
        </p:nvSpPr>
        <p:spPr>
          <a:xfrm>
            <a:off x="5280198" y="3126586"/>
            <a:ext cx="262022" cy="276999"/>
          </a:xfrm>
          <a:prstGeom prst="rect">
            <a:avLst/>
          </a:prstGeom>
          <a:noFill/>
        </p:spPr>
        <p:txBody>
          <a:bodyPr wrap="square" rtlCol="0">
            <a:spAutoFit/>
          </a:bodyPr>
          <a:lstStyle/>
          <a:p>
            <a:r>
              <a:rPr lang="fi-FI" sz="1200" dirty="0" smtClean="0"/>
              <a:t>b</a:t>
            </a:r>
            <a:endParaRPr lang="fi-FI" sz="1200" dirty="0"/>
          </a:p>
        </p:txBody>
      </p:sp>
    </p:spTree>
    <p:extLst>
      <p:ext uri="{BB962C8B-B14F-4D97-AF65-F5344CB8AC3E}">
        <p14:creationId xmlns:p14="http://schemas.microsoft.com/office/powerpoint/2010/main" val="311796957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2">
            <a:extLst>
              <a:ext uri="{28A0092B-C50C-407E-A947-70E740481C1C}">
                <a14:useLocalDpi xmlns:a14="http://schemas.microsoft.com/office/drawing/2010/main" val="0"/>
              </a:ext>
            </a:extLst>
          </a:blip>
          <a:srcRect t="304" b="205"/>
          <a:stretch/>
        </p:blipFill>
        <p:spPr>
          <a:xfrm>
            <a:off x="1884533" y="401418"/>
            <a:ext cx="4743694" cy="4675368"/>
          </a:xfrm>
          <a:prstGeom prst="rect">
            <a:avLst/>
          </a:prstGeom>
        </p:spPr>
      </p:pic>
      <p:sp>
        <p:nvSpPr>
          <p:cNvPr id="3" name="TextBox 2"/>
          <p:cNvSpPr txBox="1"/>
          <p:nvPr/>
        </p:nvSpPr>
        <p:spPr>
          <a:xfrm>
            <a:off x="714146" y="5192388"/>
            <a:ext cx="8280000" cy="830997"/>
          </a:xfrm>
          <a:prstGeom prst="rect">
            <a:avLst/>
          </a:prstGeom>
          <a:noFill/>
        </p:spPr>
        <p:txBody>
          <a:bodyPr wrap="square" rtlCol="0">
            <a:spAutoFit/>
          </a:bodyPr>
          <a:lstStyle/>
          <a:p>
            <a:r>
              <a:rPr lang="en-US" sz="1200" b="1" dirty="0">
                <a:latin typeface="Times New Roman" panose="02020603050405020304" pitchFamily="18" charset="0"/>
                <a:ea typeface="Calibri" panose="020F0502020204030204" pitchFamily="34" charset="0"/>
                <a:cs typeface="Times New Roman" panose="02020603050405020304" pitchFamily="18" charset="0"/>
              </a:rPr>
              <a:t>Supplementary Figure </a:t>
            </a:r>
            <a:r>
              <a:rPr lang="en-US" sz="1200" b="1" dirty="0" smtClean="0">
                <a:latin typeface="Times New Roman" panose="02020603050405020304" pitchFamily="18" charset="0"/>
                <a:ea typeface="Calibri" panose="020F0502020204030204" pitchFamily="34" charset="0"/>
                <a:cs typeface="Times New Roman" panose="02020603050405020304" pitchFamily="18" charset="0"/>
              </a:rPr>
              <a:t>5. </a:t>
            </a:r>
            <a:r>
              <a:rPr lang="en-US" sz="1200" b="1" dirty="0">
                <a:latin typeface="Times New Roman" panose="02020603050405020304" pitchFamily="18" charset="0"/>
                <a:ea typeface="Calibri" panose="020F0502020204030204" pitchFamily="34" charset="0"/>
                <a:cs typeface="Times New Roman" panose="02020603050405020304" pitchFamily="18" charset="0"/>
              </a:rPr>
              <a:t>Phylogenetic tree of NB-ARC domains. </a:t>
            </a:r>
            <a:r>
              <a:rPr lang="en-US" sz="1200" dirty="0">
                <a:latin typeface="Times New Roman" panose="02020603050405020304" pitchFamily="18" charset="0"/>
                <a:ea typeface="Calibri" panose="020F0502020204030204" pitchFamily="34" charset="0"/>
                <a:cs typeface="Times New Roman" panose="02020603050405020304" pitchFamily="18" charset="0"/>
              </a:rPr>
              <a:t>The gene tree of the NB-ARC domains in Plantago estimated with </a:t>
            </a:r>
            <a:r>
              <a:rPr lang="en-US" sz="1200" dirty="0" err="1">
                <a:latin typeface="Times New Roman" panose="02020603050405020304" pitchFamily="18" charset="0"/>
                <a:ea typeface="Calibri" panose="020F0502020204030204" pitchFamily="34" charset="0"/>
                <a:cs typeface="Times New Roman" panose="02020603050405020304" pitchFamily="18" charset="0"/>
              </a:rPr>
              <a:t>RAxML</a:t>
            </a:r>
            <a:r>
              <a:rPr lang="en-US" sz="1200" dirty="0">
                <a:latin typeface="Times New Roman" panose="02020603050405020304" pitchFamily="18" charset="0"/>
                <a:ea typeface="Calibri" panose="020F0502020204030204" pitchFamily="34" charset="0"/>
                <a:cs typeface="Times New Roman" panose="02020603050405020304" pitchFamily="18" charset="0"/>
              </a:rPr>
              <a:t> software with 100 bootstraps and PROTGAMMAAUTO option. From the seven marker genes tested with qPCR three are present in the final tree; they are highlighted here by red color. From this set, transcripts 6788 and 848 belong to cluster 11 and transcript 3774 to cluster 1 in NB-ARC domain clustering.</a:t>
            </a:r>
            <a:endParaRPr lang="fi-FI" sz="12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03386552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951271" y="5243266"/>
            <a:ext cx="7307826" cy="882806"/>
          </a:xfrm>
          <a:prstGeom prst="rect">
            <a:avLst/>
          </a:prstGeom>
        </p:spPr>
        <p:txBody>
          <a:bodyPr wrap="square">
            <a:spAutoFit/>
          </a:bodyPr>
          <a:lstStyle/>
          <a:p>
            <a:pPr algn="just">
              <a:lnSpc>
                <a:spcPct val="107000"/>
              </a:lnSpc>
              <a:spcBef>
                <a:spcPts val="600"/>
              </a:spcBef>
              <a:spcAft>
                <a:spcPts val="600"/>
              </a:spcAft>
            </a:pPr>
            <a:r>
              <a:rPr lang="en-US" sz="1200" b="1" kern="0" dirty="0">
                <a:latin typeface="Times" panose="02020603050405020304" pitchFamily="18" charset="0"/>
                <a:ea typeface="Yu Gothic Light" panose="020B0300000000000000" pitchFamily="34" charset="-128"/>
                <a:cs typeface="Times New Roman" panose="02020603050405020304" pitchFamily="18" charset="0"/>
              </a:rPr>
              <a:t>Supplementary Figure </a:t>
            </a:r>
            <a:r>
              <a:rPr lang="en-US" sz="1200" b="1" kern="0" dirty="0" smtClean="0">
                <a:latin typeface="Times" panose="02020603050405020304" pitchFamily="18" charset="0"/>
                <a:ea typeface="Yu Gothic Light" panose="020B0300000000000000" pitchFamily="34" charset="-128"/>
                <a:cs typeface="Times New Roman" panose="02020603050405020304" pitchFamily="18" charset="0"/>
              </a:rPr>
              <a:t>6. </a:t>
            </a:r>
            <a:r>
              <a:rPr lang="en-US" sz="1200" b="1" kern="0" dirty="0">
                <a:latin typeface="Times New Roman" panose="02020603050405020304" pitchFamily="18" charset="0"/>
                <a:ea typeface="Calibri" panose="020F0502020204030204" pitchFamily="34" charset="0"/>
                <a:cs typeface="Times New Roman" panose="02020603050405020304" pitchFamily="18" charset="0"/>
              </a:rPr>
              <a:t>Neutrality test with Fay H statistics. </a:t>
            </a:r>
            <a:r>
              <a:rPr lang="en-US" sz="1200" kern="0" dirty="0">
                <a:latin typeface="Times New Roman" panose="02020603050405020304" pitchFamily="18" charset="0"/>
                <a:ea typeface="Calibri" panose="020F0502020204030204" pitchFamily="34" charset="0"/>
                <a:cs typeface="Times New Roman" panose="02020603050405020304" pitchFamily="18" charset="0"/>
              </a:rPr>
              <a:t>The Y-axis shows the Fay H values of NB-ARC domain of NLR transcript averaged through a window of three bases and X-axis shows the position on the transcript. </a:t>
            </a:r>
            <a:r>
              <a:rPr lang="en-US" sz="1200" kern="0" dirty="0">
                <a:latin typeface="Times New Roman" panose="02020603050405020304" pitchFamily="18" charset="0"/>
                <a:ea typeface="Yu Gothic Light" panose="020B0300000000000000" pitchFamily="34" charset="-128"/>
                <a:cs typeface="Times New Roman" panose="02020603050405020304" pitchFamily="18" charset="0"/>
              </a:rPr>
              <a:t>NLR transcripts with negative Fay H values less than 3 were used as indication of positive selection pressure (plotted with red color). </a:t>
            </a:r>
            <a:endParaRPr lang="fi-FI" sz="1200" b="1" kern="0" dirty="0">
              <a:latin typeface="Times New Roman" panose="02020603050405020304" pitchFamily="18" charset="0"/>
              <a:ea typeface="Yu Gothic Light" panose="020B0300000000000000" pitchFamily="34" charset="-128"/>
              <a:cs typeface="Times New Roman" panose="02020603050405020304" pitchFamily="18" charset="0"/>
            </a:endParaRPr>
          </a:p>
        </p:txBody>
      </p:sp>
      <p:pic>
        <p:nvPicPr>
          <p:cNvPr id="4" name="Picture 3"/>
          <p:cNvPicPr>
            <a:picLocks noChangeAspect="1"/>
          </p:cNvPicPr>
          <p:nvPr/>
        </p:nvPicPr>
        <p:blipFill>
          <a:blip r:embed="rId2"/>
          <a:stretch>
            <a:fillRect/>
          </a:stretch>
        </p:blipFill>
        <p:spPr>
          <a:xfrm>
            <a:off x="910838" y="146062"/>
            <a:ext cx="7500853" cy="5040000"/>
          </a:xfrm>
          <a:prstGeom prst="rect">
            <a:avLst/>
          </a:prstGeom>
        </p:spPr>
      </p:pic>
    </p:spTree>
    <p:extLst>
      <p:ext uri="{BB962C8B-B14F-4D97-AF65-F5344CB8AC3E}">
        <p14:creationId xmlns:p14="http://schemas.microsoft.com/office/powerpoint/2010/main" val="210867234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346224" y="1716739"/>
            <a:ext cx="6297930" cy="646331"/>
          </a:xfrm>
          <a:prstGeom prst="rect">
            <a:avLst/>
          </a:prstGeom>
        </p:spPr>
        <p:txBody>
          <a:bodyPr wrap="square">
            <a:spAutoFit/>
          </a:bodyPr>
          <a:lstStyle/>
          <a:p>
            <a:pPr>
              <a:spcAft>
                <a:spcPts val="0"/>
              </a:spcAft>
            </a:pPr>
            <a:r>
              <a:rPr lang="en-US" sz="1200" b="1" dirty="0">
                <a:latin typeface="Times New Roman" panose="02020603050405020304" pitchFamily="18" charset="0"/>
                <a:ea typeface="Calibri" panose="020F0502020204030204" pitchFamily="34" charset="0"/>
                <a:cs typeface="Times New Roman" panose="02020603050405020304" pitchFamily="18" charset="0"/>
              </a:rPr>
              <a:t>Table 2.</a:t>
            </a:r>
            <a:r>
              <a:rPr lang="en-US" sz="1200" dirty="0">
                <a:latin typeface="Times New Roman" panose="02020603050405020304" pitchFamily="18" charset="0"/>
                <a:ea typeface="Calibri" panose="020F0502020204030204" pitchFamily="34" charset="0"/>
                <a:cs typeface="Times New Roman" panose="02020603050405020304" pitchFamily="18" charset="0"/>
              </a:rPr>
              <a:t> </a:t>
            </a:r>
            <a:r>
              <a:rPr lang="en-US" sz="1200" b="1" dirty="0">
                <a:latin typeface="Times New Roman" panose="02020603050405020304" pitchFamily="18" charset="0"/>
                <a:ea typeface="Calibri" panose="020F0502020204030204" pitchFamily="34" charset="0"/>
                <a:cs typeface="Times New Roman" panose="02020603050405020304" pitchFamily="18" charset="0"/>
              </a:rPr>
              <a:t>A summary of the Redundancy Analysis (RDA) results.</a:t>
            </a:r>
            <a:r>
              <a:rPr lang="en-US" sz="1200" dirty="0">
                <a:latin typeface="Times New Roman" panose="02020603050405020304" pitchFamily="18" charset="0"/>
                <a:ea typeface="Calibri" panose="020F0502020204030204" pitchFamily="34" charset="0"/>
                <a:cs typeface="Times New Roman" panose="02020603050405020304" pitchFamily="18" charset="0"/>
              </a:rPr>
              <a:t> </a:t>
            </a:r>
            <a:r>
              <a:rPr lang="en-US" sz="1200" i="1" dirty="0">
                <a:latin typeface="Times New Roman" panose="02020603050405020304" pitchFamily="18" charset="0"/>
                <a:ea typeface="Calibri" panose="020F0502020204030204" pitchFamily="34" charset="0"/>
                <a:cs typeface="Times New Roman" panose="02020603050405020304" pitchFamily="18" charset="0"/>
              </a:rPr>
              <a:t>P</a:t>
            </a:r>
            <a:r>
              <a:rPr lang="en-US" sz="1200" dirty="0">
                <a:latin typeface="Times New Roman" panose="02020603050405020304" pitchFamily="18" charset="0"/>
                <a:ea typeface="Calibri" panose="020F0502020204030204" pitchFamily="34" charset="0"/>
                <a:cs typeface="Times New Roman" panose="02020603050405020304" pitchFamily="18" charset="0"/>
              </a:rPr>
              <a:t>-values of RDA axes for Genotype, Phenotype and Inoculation treatment effects and their interactions, and the percent of variation explained by each of the axes as well as the total variance explained.</a:t>
            </a:r>
            <a:endParaRPr lang="fi-FI" sz="1200" dirty="0">
              <a:latin typeface="Times New Roman" panose="02020603050405020304" pitchFamily="18" charset="0"/>
              <a:ea typeface="Calibri" panose="020F0502020204030204" pitchFamily="34" charset="0"/>
              <a:cs typeface="Times New Roman" panose="02020603050405020304" pitchFamily="18" charset="0"/>
            </a:endParaRPr>
          </a:p>
        </p:txBody>
      </p:sp>
      <p:graphicFrame>
        <p:nvGraphicFramePr>
          <p:cNvPr id="5" name="Table 4"/>
          <p:cNvGraphicFramePr>
            <a:graphicFrameLocks noGrp="1"/>
          </p:cNvGraphicFramePr>
          <p:nvPr>
            <p:extLst>
              <p:ext uri="{D42A27DB-BD31-4B8C-83A1-F6EECF244321}">
                <p14:modId xmlns:p14="http://schemas.microsoft.com/office/powerpoint/2010/main" val="3151443830"/>
              </p:ext>
            </p:extLst>
          </p:nvPr>
        </p:nvGraphicFramePr>
        <p:xfrm>
          <a:off x="1346224" y="2472798"/>
          <a:ext cx="6297930" cy="2559558"/>
        </p:xfrm>
        <a:graphic>
          <a:graphicData uri="http://schemas.openxmlformats.org/drawingml/2006/table">
            <a:tbl>
              <a:tblPr firstRow="1" firstCol="1" bandRow="1"/>
              <a:tblGrid>
                <a:gridCol w="1552575">
                  <a:extLst>
                    <a:ext uri="{9D8B030D-6E8A-4147-A177-3AD203B41FA5}">
                      <a16:colId xmlns:a16="http://schemas.microsoft.com/office/drawing/2014/main" val="2898085302"/>
                    </a:ext>
                  </a:extLst>
                </a:gridCol>
                <a:gridCol w="479425">
                  <a:extLst>
                    <a:ext uri="{9D8B030D-6E8A-4147-A177-3AD203B41FA5}">
                      <a16:colId xmlns:a16="http://schemas.microsoft.com/office/drawing/2014/main" val="1537587765"/>
                    </a:ext>
                  </a:extLst>
                </a:gridCol>
                <a:gridCol w="480060">
                  <a:extLst>
                    <a:ext uri="{9D8B030D-6E8A-4147-A177-3AD203B41FA5}">
                      <a16:colId xmlns:a16="http://schemas.microsoft.com/office/drawing/2014/main" val="2970014175"/>
                    </a:ext>
                  </a:extLst>
                </a:gridCol>
                <a:gridCol w="480060">
                  <a:extLst>
                    <a:ext uri="{9D8B030D-6E8A-4147-A177-3AD203B41FA5}">
                      <a16:colId xmlns:a16="http://schemas.microsoft.com/office/drawing/2014/main" val="3403483939"/>
                    </a:ext>
                  </a:extLst>
                </a:gridCol>
                <a:gridCol w="480060">
                  <a:extLst>
                    <a:ext uri="{9D8B030D-6E8A-4147-A177-3AD203B41FA5}">
                      <a16:colId xmlns:a16="http://schemas.microsoft.com/office/drawing/2014/main" val="4194472597"/>
                    </a:ext>
                  </a:extLst>
                </a:gridCol>
                <a:gridCol w="480060">
                  <a:extLst>
                    <a:ext uri="{9D8B030D-6E8A-4147-A177-3AD203B41FA5}">
                      <a16:colId xmlns:a16="http://schemas.microsoft.com/office/drawing/2014/main" val="879949770"/>
                    </a:ext>
                  </a:extLst>
                </a:gridCol>
                <a:gridCol w="480060">
                  <a:extLst>
                    <a:ext uri="{9D8B030D-6E8A-4147-A177-3AD203B41FA5}">
                      <a16:colId xmlns:a16="http://schemas.microsoft.com/office/drawing/2014/main" val="4031165169"/>
                    </a:ext>
                  </a:extLst>
                </a:gridCol>
                <a:gridCol w="480060">
                  <a:extLst>
                    <a:ext uri="{9D8B030D-6E8A-4147-A177-3AD203B41FA5}">
                      <a16:colId xmlns:a16="http://schemas.microsoft.com/office/drawing/2014/main" val="1467982731"/>
                    </a:ext>
                  </a:extLst>
                </a:gridCol>
                <a:gridCol w="480060">
                  <a:extLst>
                    <a:ext uri="{9D8B030D-6E8A-4147-A177-3AD203B41FA5}">
                      <a16:colId xmlns:a16="http://schemas.microsoft.com/office/drawing/2014/main" val="832952743"/>
                    </a:ext>
                  </a:extLst>
                </a:gridCol>
                <a:gridCol w="905510">
                  <a:extLst>
                    <a:ext uri="{9D8B030D-6E8A-4147-A177-3AD203B41FA5}">
                      <a16:colId xmlns:a16="http://schemas.microsoft.com/office/drawing/2014/main" val="2606832831"/>
                    </a:ext>
                  </a:extLst>
                </a:gridCol>
              </a:tblGrid>
              <a:tr h="0">
                <a:tc>
                  <a:txBody>
                    <a:bodyPr/>
                    <a:lstStyle/>
                    <a:p>
                      <a:pPr algn="ctr">
                        <a:lnSpc>
                          <a:spcPct val="115000"/>
                        </a:lnSpc>
                        <a:spcAft>
                          <a:spcPts val="0"/>
                        </a:spcAft>
                      </a:pPr>
                      <a:r>
                        <a:rPr lang="en-US" sz="1100" b="1" dirty="0">
                          <a:effectLst/>
                          <a:latin typeface="Times New Roman" panose="02020603050405020304" pitchFamily="18" charset="0"/>
                          <a:ea typeface="Calibri" panose="020F0502020204030204" pitchFamily="34" charset="0"/>
                          <a:cs typeface="Times New Roman" panose="02020603050405020304" pitchFamily="18" charset="0"/>
                        </a:rPr>
                        <a:t>Source</a:t>
                      </a:r>
                      <a:endParaRPr lang="fi-FI"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noFill/>
                      <a:prstDash val="solid"/>
                      <a:round/>
                      <a:headEnd type="none" w="med" len="med"/>
                      <a:tailEnd type="none" w="med" len="med"/>
                    </a:lnL>
                    <a:lnR w="12700" cap="flat" cmpd="sng" algn="ctr">
                      <a:noFill/>
                      <a:prstDash val="dash"/>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gridSpan="4">
                  <a:txBody>
                    <a:bodyPr/>
                    <a:lstStyle/>
                    <a:p>
                      <a:pPr algn="ctr">
                        <a:lnSpc>
                          <a:spcPct val="115000"/>
                        </a:lnSpc>
                        <a:spcAft>
                          <a:spcPts val="0"/>
                        </a:spcAft>
                      </a:pPr>
                      <a:r>
                        <a:rPr lang="en-US" sz="1100" b="1" dirty="0">
                          <a:effectLst/>
                          <a:latin typeface="Times New Roman" panose="02020603050405020304" pitchFamily="18" charset="0"/>
                          <a:ea typeface="Calibri" panose="020F0502020204030204" pitchFamily="34" charset="0"/>
                          <a:cs typeface="Times New Roman" panose="02020603050405020304" pitchFamily="18" charset="0"/>
                        </a:rPr>
                        <a:t>P-value</a:t>
                      </a:r>
                      <a:endParaRPr lang="fi-FI"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noFill/>
                      <a:prstDash val="dash"/>
                      <a:round/>
                      <a:headEnd type="none" w="med" len="med"/>
                      <a:tailEnd type="none" w="med" len="med"/>
                    </a:lnL>
                    <a:lnR w="12700" cap="flat" cmpd="sng" algn="ctr">
                      <a:noFill/>
                      <a:prstDash val="dash"/>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fi-FI"/>
                    </a:p>
                  </a:txBody>
                  <a:tcPr/>
                </a:tc>
                <a:tc hMerge="1">
                  <a:txBody>
                    <a:bodyPr/>
                    <a:lstStyle/>
                    <a:p>
                      <a:endParaRPr lang="fi-FI"/>
                    </a:p>
                  </a:txBody>
                  <a:tcPr/>
                </a:tc>
                <a:tc hMerge="1">
                  <a:txBody>
                    <a:bodyPr/>
                    <a:lstStyle/>
                    <a:p>
                      <a:endParaRPr lang="fi-FI"/>
                    </a:p>
                  </a:txBody>
                  <a:tcPr/>
                </a:tc>
                <a:tc gridSpan="4">
                  <a:txBody>
                    <a:bodyPr/>
                    <a:lstStyle/>
                    <a:p>
                      <a:pPr algn="ctr">
                        <a:lnSpc>
                          <a:spcPct val="115000"/>
                        </a:lnSpc>
                        <a:spcAft>
                          <a:spcPts val="0"/>
                        </a:spcAft>
                      </a:pPr>
                      <a:r>
                        <a:rPr lang="en-US" sz="1100" b="1" dirty="0">
                          <a:effectLst/>
                          <a:latin typeface="Times New Roman" panose="02020603050405020304" pitchFamily="18" charset="0"/>
                          <a:ea typeface="Calibri" panose="020F0502020204030204" pitchFamily="34" charset="0"/>
                          <a:cs typeface="Times New Roman" panose="02020603050405020304" pitchFamily="18" charset="0"/>
                        </a:rPr>
                        <a:t>Percentage of variation (%)</a:t>
                      </a:r>
                      <a:endParaRPr lang="fi-FI"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noFill/>
                      <a:prstDash val="dash"/>
                      <a:round/>
                      <a:headEnd type="none" w="med" len="med"/>
                      <a:tailEnd type="none" w="med" len="med"/>
                    </a:lnL>
                    <a:lnR w="12700" cap="flat" cmpd="sng" algn="ctr">
                      <a:noFill/>
                      <a:prstDash val="dash"/>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fi-FI"/>
                    </a:p>
                  </a:txBody>
                  <a:tcPr/>
                </a:tc>
                <a:tc hMerge="1">
                  <a:txBody>
                    <a:bodyPr/>
                    <a:lstStyle/>
                    <a:p>
                      <a:endParaRPr lang="fi-FI"/>
                    </a:p>
                  </a:txBody>
                  <a:tcPr/>
                </a:tc>
                <a:tc hMerge="1">
                  <a:txBody>
                    <a:bodyPr/>
                    <a:lstStyle/>
                    <a:p>
                      <a:endParaRPr lang="fi-FI"/>
                    </a:p>
                  </a:txBody>
                  <a:tcPr/>
                </a:tc>
                <a:tc>
                  <a:txBody>
                    <a:bodyPr/>
                    <a:lstStyle/>
                    <a:p>
                      <a:pPr algn="ctr">
                        <a:lnSpc>
                          <a:spcPct val="115000"/>
                        </a:lnSpc>
                        <a:spcAft>
                          <a:spcPts val="0"/>
                        </a:spcAft>
                      </a:pPr>
                      <a:r>
                        <a:rPr lang="en-US" sz="1100" b="1" dirty="0">
                          <a:effectLst/>
                          <a:latin typeface="Times New Roman" panose="02020603050405020304" pitchFamily="18" charset="0"/>
                          <a:ea typeface="Calibri" panose="020F0502020204030204" pitchFamily="34" charset="0"/>
                          <a:cs typeface="Times New Roman" panose="02020603050405020304" pitchFamily="18" charset="0"/>
                        </a:rPr>
                        <a:t>Total percentage of variation</a:t>
                      </a:r>
                      <a:endParaRPr lang="fi-FI"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noFill/>
                      <a:prstDash val="dash"/>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286056448"/>
                  </a:ext>
                </a:extLst>
              </a:tr>
              <a:tr h="0">
                <a:tc>
                  <a:txBody>
                    <a:bodyPr/>
                    <a:lstStyle/>
                    <a:p>
                      <a:pPr algn="ctr">
                        <a:lnSpc>
                          <a:spcPct val="200000"/>
                        </a:lnSpc>
                        <a:spcAft>
                          <a:spcPts val="0"/>
                        </a:spcAft>
                      </a:pPr>
                      <a:r>
                        <a:rPr lang="en-US" sz="1000" b="1">
                          <a:effectLst/>
                          <a:latin typeface="Times New Roman" panose="02020603050405020304" pitchFamily="18" charset="0"/>
                          <a:ea typeface="Calibri" panose="020F0502020204030204" pitchFamily="34" charset="0"/>
                          <a:cs typeface="Times New Roman" panose="02020603050405020304" pitchFamily="18" charset="0"/>
                        </a:rPr>
                        <a:t> </a:t>
                      </a:r>
                      <a:endParaRPr lang="fi-FI"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noFill/>
                      <a:prstDash val="solid"/>
                      <a:round/>
                      <a:headEnd type="none" w="med" len="med"/>
                      <a:tailEnd type="none" w="med" len="med"/>
                    </a:lnL>
                    <a:lnR w="12700" cap="flat" cmpd="sng" algn="ctr">
                      <a:noFill/>
                      <a:prstDash val="dash"/>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200000"/>
                        </a:lnSpc>
                        <a:spcAft>
                          <a:spcPts val="0"/>
                        </a:spcAft>
                      </a:pPr>
                      <a:r>
                        <a:rPr lang="en-US" sz="1000" b="1">
                          <a:effectLst/>
                          <a:latin typeface="Times New Roman" panose="02020603050405020304" pitchFamily="18" charset="0"/>
                          <a:ea typeface="Calibri" panose="020F0502020204030204" pitchFamily="34" charset="0"/>
                          <a:cs typeface="Times New Roman" panose="02020603050405020304" pitchFamily="18" charset="0"/>
                        </a:rPr>
                        <a:t>RDA1</a:t>
                      </a:r>
                      <a:endParaRPr lang="fi-FI"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noFill/>
                      <a:prstDash val="dash"/>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200000"/>
                        </a:lnSpc>
                        <a:spcAft>
                          <a:spcPts val="0"/>
                        </a:spcAft>
                      </a:pPr>
                      <a:r>
                        <a:rPr lang="en-US" sz="1000" b="1" dirty="0">
                          <a:effectLst/>
                          <a:latin typeface="Times New Roman" panose="02020603050405020304" pitchFamily="18" charset="0"/>
                          <a:ea typeface="Calibri" panose="020F0502020204030204" pitchFamily="34" charset="0"/>
                          <a:cs typeface="Times New Roman" panose="02020603050405020304" pitchFamily="18" charset="0"/>
                        </a:rPr>
                        <a:t>RDA2</a:t>
                      </a:r>
                      <a:endParaRPr lang="fi-FI"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200000"/>
                        </a:lnSpc>
                        <a:spcAft>
                          <a:spcPts val="0"/>
                        </a:spcAft>
                      </a:pPr>
                      <a:r>
                        <a:rPr lang="en-US" sz="1000" b="1">
                          <a:effectLst/>
                          <a:latin typeface="Times New Roman" panose="02020603050405020304" pitchFamily="18" charset="0"/>
                          <a:ea typeface="Calibri" panose="020F0502020204030204" pitchFamily="34" charset="0"/>
                          <a:cs typeface="Times New Roman" panose="02020603050405020304" pitchFamily="18" charset="0"/>
                        </a:rPr>
                        <a:t>RDA3</a:t>
                      </a:r>
                      <a:endParaRPr lang="fi-FI"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200000"/>
                        </a:lnSpc>
                        <a:spcAft>
                          <a:spcPts val="0"/>
                        </a:spcAft>
                      </a:pPr>
                      <a:r>
                        <a:rPr lang="en-US" sz="1000" b="1">
                          <a:effectLst/>
                          <a:latin typeface="Times New Roman" panose="02020603050405020304" pitchFamily="18" charset="0"/>
                          <a:ea typeface="Calibri" panose="020F0502020204030204" pitchFamily="34" charset="0"/>
                          <a:cs typeface="Times New Roman" panose="02020603050405020304" pitchFamily="18" charset="0"/>
                        </a:rPr>
                        <a:t>RDA4</a:t>
                      </a:r>
                      <a:endParaRPr lang="fi-FI"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noFill/>
                      <a:prstDash val="solid"/>
                      <a:round/>
                      <a:headEnd type="none" w="med" len="med"/>
                      <a:tailEnd type="none" w="med" len="med"/>
                    </a:lnL>
                    <a:lnR w="12700" cap="flat" cmpd="sng" algn="ctr">
                      <a:noFill/>
                      <a:prstDash val="dash"/>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200000"/>
                        </a:lnSpc>
                        <a:spcAft>
                          <a:spcPts val="0"/>
                        </a:spcAft>
                      </a:pPr>
                      <a:r>
                        <a:rPr lang="en-US" sz="1000" b="1">
                          <a:effectLst/>
                          <a:latin typeface="Times New Roman" panose="02020603050405020304" pitchFamily="18" charset="0"/>
                          <a:ea typeface="Calibri" panose="020F0502020204030204" pitchFamily="34" charset="0"/>
                          <a:cs typeface="Times New Roman" panose="02020603050405020304" pitchFamily="18" charset="0"/>
                        </a:rPr>
                        <a:t>RDA1</a:t>
                      </a:r>
                      <a:endParaRPr lang="fi-FI"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noFill/>
                      <a:prstDash val="dash"/>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200000"/>
                        </a:lnSpc>
                        <a:spcAft>
                          <a:spcPts val="0"/>
                        </a:spcAft>
                      </a:pPr>
                      <a:r>
                        <a:rPr lang="en-US" sz="1000" b="1">
                          <a:effectLst/>
                          <a:latin typeface="Times New Roman" panose="02020603050405020304" pitchFamily="18" charset="0"/>
                          <a:ea typeface="Calibri" panose="020F0502020204030204" pitchFamily="34" charset="0"/>
                          <a:cs typeface="Times New Roman" panose="02020603050405020304" pitchFamily="18" charset="0"/>
                        </a:rPr>
                        <a:t>RDA2</a:t>
                      </a:r>
                      <a:endParaRPr lang="fi-FI"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200000"/>
                        </a:lnSpc>
                        <a:spcAft>
                          <a:spcPts val="0"/>
                        </a:spcAft>
                      </a:pPr>
                      <a:r>
                        <a:rPr lang="en-US" sz="1000" b="1">
                          <a:effectLst/>
                          <a:latin typeface="Times New Roman" panose="02020603050405020304" pitchFamily="18" charset="0"/>
                          <a:ea typeface="Calibri" panose="020F0502020204030204" pitchFamily="34" charset="0"/>
                          <a:cs typeface="Times New Roman" panose="02020603050405020304" pitchFamily="18" charset="0"/>
                        </a:rPr>
                        <a:t>RDA3</a:t>
                      </a:r>
                      <a:endParaRPr lang="fi-FI"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200000"/>
                        </a:lnSpc>
                        <a:spcAft>
                          <a:spcPts val="0"/>
                        </a:spcAft>
                      </a:pPr>
                      <a:r>
                        <a:rPr lang="en-US" sz="1000" b="1">
                          <a:effectLst/>
                          <a:latin typeface="Times New Roman" panose="02020603050405020304" pitchFamily="18" charset="0"/>
                          <a:ea typeface="Calibri" panose="020F0502020204030204" pitchFamily="34" charset="0"/>
                          <a:cs typeface="Times New Roman" panose="02020603050405020304" pitchFamily="18" charset="0"/>
                        </a:rPr>
                        <a:t>RDA4</a:t>
                      </a:r>
                      <a:endParaRPr lang="fi-FI"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noFill/>
                      <a:prstDash val="solid"/>
                      <a:round/>
                      <a:headEnd type="none" w="med" len="med"/>
                      <a:tailEnd type="none" w="med" len="med"/>
                    </a:lnL>
                    <a:lnR w="12700" cap="flat" cmpd="sng" algn="ctr">
                      <a:noFill/>
                      <a:prstDash val="dash"/>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200000"/>
                        </a:lnSpc>
                        <a:spcAft>
                          <a:spcPts val="0"/>
                        </a:spcAft>
                      </a:pPr>
                      <a:r>
                        <a:rPr lang="en-US" sz="1000" b="1">
                          <a:effectLst/>
                          <a:latin typeface="Times New Roman" panose="02020603050405020304" pitchFamily="18" charset="0"/>
                          <a:ea typeface="Calibri" panose="020F0502020204030204" pitchFamily="34" charset="0"/>
                          <a:cs typeface="Times New Roman" panose="02020603050405020304" pitchFamily="18" charset="0"/>
                        </a:rPr>
                        <a:t>(%)</a:t>
                      </a:r>
                      <a:endParaRPr lang="fi-FI"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noFill/>
                      <a:prstDash val="dash"/>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414377484"/>
                  </a:ext>
                </a:extLst>
              </a:tr>
              <a:tr h="0">
                <a:tc>
                  <a:txBody>
                    <a:bodyPr/>
                    <a:lstStyle/>
                    <a:p>
                      <a:pPr algn="ctr">
                        <a:lnSpc>
                          <a:spcPct val="200000"/>
                        </a:lnSpc>
                        <a:spcAft>
                          <a:spcPts val="0"/>
                        </a:spcAft>
                      </a:pPr>
                      <a:r>
                        <a:rPr lang="en-US" sz="1100">
                          <a:effectLst/>
                          <a:latin typeface="Times New Roman" panose="02020603050405020304" pitchFamily="18" charset="0"/>
                          <a:ea typeface="Calibri" panose="020F0502020204030204" pitchFamily="34" charset="0"/>
                          <a:cs typeface="Times New Roman" panose="02020603050405020304" pitchFamily="18" charset="0"/>
                        </a:rPr>
                        <a:t>Genotype</a:t>
                      </a:r>
                      <a:endParaRPr lang="fi-FI"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noFill/>
                      <a:prstDash val="solid"/>
                      <a:round/>
                      <a:headEnd type="none" w="med" len="med"/>
                      <a:tailEnd type="none" w="med" len="med"/>
                    </a:lnL>
                    <a:lnR w="12700" cap="flat" cmpd="sng" algn="ctr">
                      <a:noFill/>
                      <a:prstDash val="dash"/>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200000"/>
                        </a:lnSpc>
                        <a:spcAft>
                          <a:spcPts val="0"/>
                        </a:spcAft>
                      </a:pPr>
                      <a:r>
                        <a:rPr lang="en-US" sz="1100">
                          <a:effectLst/>
                          <a:latin typeface="Times New Roman" panose="02020603050405020304" pitchFamily="18" charset="0"/>
                          <a:ea typeface="Calibri" panose="020F0502020204030204" pitchFamily="34" charset="0"/>
                          <a:cs typeface="Times New Roman" panose="02020603050405020304" pitchFamily="18" charset="0"/>
                        </a:rPr>
                        <a:t>0.001</a:t>
                      </a:r>
                      <a:endParaRPr lang="fi-FI"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noFill/>
                      <a:prstDash val="dash"/>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200000"/>
                        </a:lnSpc>
                        <a:spcAft>
                          <a:spcPts val="0"/>
                        </a:spcAft>
                      </a:pPr>
                      <a:r>
                        <a:rPr lang="en-US" sz="1100">
                          <a:effectLst/>
                          <a:latin typeface="Times New Roman" panose="02020603050405020304" pitchFamily="18" charset="0"/>
                          <a:ea typeface="Calibri" panose="020F0502020204030204" pitchFamily="34" charset="0"/>
                          <a:cs typeface="Times New Roman" panose="02020603050405020304" pitchFamily="18" charset="0"/>
                        </a:rPr>
                        <a:t>0.001</a:t>
                      </a:r>
                      <a:endParaRPr lang="fi-FI"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200000"/>
                        </a:lnSpc>
                        <a:spcAft>
                          <a:spcPts val="0"/>
                        </a:spcAft>
                      </a:pPr>
                      <a:r>
                        <a:rPr lang="en-US" sz="1100">
                          <a:effectLst/>
                          <a:latin typeface="Times New Roman" panose="02020603050405020304" pitchFamily="18" charset="0"/>
                          <a:ea typeface="Calibri" panose="020F0502020204030204" pitchFamily="34" charset="0"/>
                          <a:cs typeface="Times New Roman" panose="02020603050405020304" pitchFamily="18" charset="0"/>
                        </a:rPr>
                        <a:t>0.001</a:t>
                      </a:r>
                      <a:endParaRPr lang="fi-FI"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200000"/>
                        </a:lnSpc>
                        <a:spcAft>
                          <a:spcPts val="0"/>
                        </a:spcAft>
                      </a:pPr>
                      <a:r>
                        <a:rPr lang="en-US" sz="1100">
                          <a:effectLst/>
                          <a:latin typeface="Times New Roman" panose="02020603050405020304" pitchFamily="18" charset="0"/>
                          <a:ea typeface="Calibri" panose="020F0502020204030204" pitchFamily="34" charset="0"/>
                          <a:cs typeface="Times New Roman" panose="02020603050405020304" pitchFamily="18" charset="0"/>
                        </a:rPr>
                        <a:t>0.002</a:t>
                      </a:r>
                      <a:endParaRPr lang="fi-FI"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noFill/>
                      <a:prstDash val="solid"/>
                      <a:round/>
                      <a:headEnd type="none" w="med" len="med"/>
                      <a:tailEnd type="none" w="med" len="med"/>
                    </a:lnL>
                    <a:lnR w="12700" cap="flat" cmpd="sng" algn="ctr">
                      <a:noFill/>
                      <a:prstDash val="dash"/>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200000"/>
                        </a:lnSpc>
                        <a:spcAft>
                          <a:spcPts val="0"/>
                        </a:spcAft>
                      </a:pPr>
                      <a:r>
                        <a:rPr lang="en-US" sz="1100">
                          <a:effectLst/>
                          <a:latin typeface="Times New Roman" panose="02020603050405020304" pitchFamily="18" charset="0"/>
                          <a:ea typeface="Calibri" panose="020F0502020204030204" pitchFamily="34" charset="0"/>
                          <a:cs typeface="Times New Roman" panose="02020603050405020304" pitchFamily="18" charset="0"/>
                        </a:rPr>
                        <a:t>15</a:t>
                      </a:r>
                      <a:endParaRPr lang="fi-FI"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noFill/>
                      <a:prstDash val="dash"/>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200000"/>
                        </a:lnSpc>
                        <a:spcAft>
                          <a:spcPts val="0"/>
                        </a:spcAft>
                      </a:pPr>
                      <a:r>
                        <a:rPr lang="en-US" sz="1100">
                          <a:effectLst/>
                          <a:latin typeface="Times New Roman" panose="02020603050405020304" pitchFamily="18" charset="0"/>
                          <a:ea typeface="Calibri" panose="020F0502020204030204" pitchFamily="34" charset="0"/>
                          <a:cs typeface="Times New Roman" panose="02020603050405020304" pitchFamily="18" charset="0"/>
                        </a:rPr>
                        <a:t>11</a:t>
                      </a:r>
                      <a:endParaRPr lang="fi-FI"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200000"/>
                        </a:lnSpc>
                        <a:spcAft>
                          <a:spcPts val="0"/>
                        </a:spcAft>
                      </a:pPr>
                      <a:r>
                        <a:rPr lang="en-US" sz="1100">
                          <a:effectLst/>
                          <a:latin typeface="Times New Roman" panose="02020603050405020304" pitchFamily="18" charset="0"/>
                          <a:ea typeface="Calibri" panose="020F0502020204030204" pitchFamily="34" charset="0"/>
                          <a:cs typeface="Times New Roman" panose="02020603050405020304" pitchFamily="18" charset="0"/>
                        </a:rPr>
                        <a:t>9</a:t>
                      </a:r>
                      <a:endParaRPr lang="fi-FI"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200000"/>
                        </a:lnSpc>
                        <a:spcAft>
                          <a:spcPts val="0"/>
                        </a:spcAft>
                      </a:pPr>
                      <a:r>
                        <a:rPr lang="en-US" sz="1100">
                          <a:effectLst/>
                          <a:latin typeface="Times New Roman" panose="02020603050405020304" pitchFamily="18" charset="0"/>
                          <a:ea typeface="Calibri" panose="020F0502020204030204" pitchFamily="34" charset="0"/>
                          <a:cs typeface="Times New Roman" panose="02020603050405020304" pitchFamily="18" charset="0"/>
                        </a:rPr>
                        <a:t> </a:t>
                      </a:r>
                      <a:endParaRPr lang="fi-FI"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noFill/>
                      <a:prstDash val="solid"/>
                      <a:round/>
                      <a:headEnd type="none" w="med" len="med"/>
                      <a:tailEnd type="none" w="med" len="med"/>
                    </a:lnL>
                    <a:lnR w="12700" cap="flat" cmpd="sng" algn="ctr">
                      <a:noFill/>
                      <a:prstDash val="dash"/>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200000"/>
                        </a:lnSpc>
                        <a:spcAft>
                          <a:spcPts val="0"/>
                        </a:spcAft>
                      </a:pPr>
                      <a:r>
                        <a:rPr lang="en-US" sz="1100">
                          <a:effectLst/>
                          <a:latin typeface="Times New Roman" panose="02020603050405020304" pitchFamily="18" charset="0"/>
                          <a:ea typeface="Calibri" panose="020F0502020204030204" pitchFamily="34" charset="0"/>
                          <a:cs typeface="Times New Roman" panose="02020603050405020304" pitchFamily="18" charset="0"/>
                        </a:rPr>
                        <a:t>35</a:t>
                      </a:r>
                      <a:endParaRPr lang="fi-FI"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noFill/>
                      <a:prstDash val="dash"/>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577678581"/>
                  </a:ext>
                </a:extLst>
              </a:tr>
              <a:tr h="0">
                <a:tc>
                  <a:txBody>
                    <a:bodyPr/>
                    <a:lstStyle/>
                    <a:p>
                      <a:pPr algn="ctr">
                        <a:lnSpc>
                          <a:spcPct val="200000"/>
                        </a:lnSpc>
                        <a:spcAft>
                          <a:spcPts val="0"/>
                        </a:spcAft>
                      </a:pPr>
                      <a:r>
                        <a:rPr lang="en-US" sz="1100">
                          <a:effectLst/>
                          <a:latin typeface="Times New Roman" panose="02020603050405020304" pitchFamily="18" charset="0"/>
                          <a:ea typeface="Calibri" panose="020F0502020204030204" pitchFamily="34" charset="0"/>
                          <a:cs typeface="Times New Roman" panose="02020603050405020304" pitchFamily="18" charset="0"/>
                        </a:rPr>
                        <a:t>Phenotype</a:t>
                      </a:r>
                      <a:endParaRPr lang="fi-FI"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noFill/>
                      <a:prstDash val="solid"/>
                      <a:round/>
                      <a:headEnd type="none" w="med" len="med"/>
                      <a:tailEnd type="none" w="med" len="med"/>
                    </a:lnL>
                    <a:lnR w="12700" cap="flat" cmpd="sng" algn="ctr">
                      <a:noFill/>
                      <a:prstDash val="dash"/>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200000"/>
                        </a:lnSpc>
                        <a:spcAft>
                          <a:spcPts val="0"/>
                        </a:spcAft>
                      </a:pPr>
                      <a:r>
                        <a:rPr lang="en-US" sz="1100">
                          <a:effectLst/>
                          <a:latin typeface="Times New Roman" panose="02020603050405020304" pitchFamily="18" charset="0"/>
                          <a:ea typeface="Calibri" panose="020F0502020204030204" pitchFamily="34" charset="0"/>
                          <a:cs typeface="Times New Roman" panose="02020603050405020304" pitchFamily="18" charset="0"/>
                        </a:rPr>
                        <a:t>0.004</a:t>
                      </a:r>
                      <a:endParaRPr lang="fi-FI"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noFill/>
                      <a:prstDash val="dash"/>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200000"/>
                        </a:lnSpc>
                        <a:spcAft>
                          <a:spcPts val="0"/>
                        </a:spcAft>
                      </a:pPr>
                      <a:r>
                        <a:rPr lang="en-US" sz="1100" dirty="0">
                          <a:effectLst/>
                          <a:latin typeface="Times New Roman" panose="02020603050405020304" pitchFamily="18" charset="0"/>
                          <a:ea typeface="Calibri" panose="020F0502020204030204" pitchFamily="34" charset="0"/>
                          <a:cs typeface="Times New Roman" panose="02020603050405020304" pitchFamily="18" charset="0"/>
                        </a:rPr>
                        <a:t>NA</a:t>
                      </a:r>
                      <a:endParaRPr lang="fi-FI"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200000"/>
                        </a:lnSpc>
                        <a:spcAft>
                          <a:spcPts val="0"/>
                        </a:spcAft>
                      </a:pPr>
                      <a:r>
                        <a:rPr lang="en-US" sz="1100">
                          <a:effectLst/>
                          <a:latin typeface="Times New Roman" panose="02020603050405020304" pitchFamily="18" charset="0"/>
                          <a:ea typeface="Calibri" panose="020F0502020204030204" pitchFamily="34" charset="0"/>
                          <a:cs typeface="Times New Roman" panose="02020603050405020304" pitchFamily="18" charset="0"/>
                        </a:rPr>
                        <a:t>NA</a:t>
                      </a:r>
                      <a:endParaRPr lang="fi-FI"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200000"/>
                        </a:lnSpc>
                        <a:spcAft>
                          <a:spcPts val="0"/>
                        </a:spcAft>
                      </a:pPr>
                      <a:r>
                        <a:rPr lang="en-US" sz="1100">
                          <a:effectLst/>
                          <a:latin typeface="Times New Roman" panose="02020603050405020304" pitchFamily="18" charset="0"/>
                          <a:ea typeface="Calibri" panose="020F0502020204030204" pitchFamily="34" charset="0"/>
                          <a:cs typeface="Times New Roman" panose="02020603050405020304" pitchFamily="18" charset="0"/>
                        </a:rPr>
                        <a:t>NA</a:t>
                      </a:r>
                      <a:endParaRPr lang="fi-FI"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noFill/>
                      <a:prstDash val="solid"/>
                      <a:round/>
                      <a:headEnd type="none" w="med" len="med"/>
                      <a:tailEnd type="none" w="med" len="med"/>
                    </a:lnL>
                    <a:lnR w="12700" cap="flat" cmpd="sng" algn="ctr">
                      <a:noFill/>
                      <a:prstDash val="dash"/>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200000"/>
                        </a:lnSpc>
                        <a:spcAft>
                          <a:spcPts val="0"/>
                        </a:spcAft>
                      </a:pPr>
                      <a:r>
                        <a:rPr lang="en-US" sz="1100">
                          <a:effectLst/>
                          <a:latin typeface="Times New Roman" panose="02020603050405020304" pitchFamily="18" charset="0"/>
                          <a:ea typeface="Calibri" panose="020F0502020204030204" pitchFamily="34" charset="0"/>
                          <a:cs typeface="Times New Roman" panose="02020603050405020304" pitchFamily="18" charset="0"/>
                        </a:rPr>
                        <a:t>9</a:t>
                      </a:r>
                      <a:endParaRPr lang="fi-FI"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noFill/>
                      <a:prstDash val="dash"/>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200000"/>
                        </a:lnSpc>
                        <a:spcAft>
                          <a:spcPts val="0"/>
                        </a:spcAft>
                      </a:pPr>
                      <a:r>
                        <a:rPr lang="en-US" sz="1100">
                          <a:effectLst/>
                          <a:latin typeface="Times New Roman" panose="02020603050405020304" pitchFamily="18" charset="0"/>
                          <a:ea typeface="Calibri" panose="020F0502020204030204" pitchFamily="34" charset="0"/>
                          <a:cs typeface="Times New Roman" panose="02020603050405020304" pitchFamily="18" charset="0"/>
                        </a:rPr>
                        <a:t>NA</a:t>
                      </a:r>
                      <a:endParaRPr lang="fi-FI"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200000"/>
                        </a:lnSpc>
                        <a:spcAft>
                          <a:spcPts val="0"/>
                        </a:spcAft>
                      </a:pPr>
                      <a:r>
                        <a:rPr lang="en-US" sz="1100">
                          <a:effectLst/>
                          <a:latin typeface="Times New Roman" panose="02020603050405020304" pitchFamily="18" charset="0"/>
                          <a:ea typeface="Calibri" panose="020F0502020204030204" pitchFamily="34" charset="0"/>
                          <a:cs typeface="Times New Roman" panose="02020603050405020304" pitchFamily="18" charset="0"/>
                        </a:rPr>
                        <a:t>NA</a:t>
                      </a:r>
                      <a:endParaRPr lang="fi-FI"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200000"/>
                        </a:lnSpc>
                        <a:spcAft>
                          <a:spcPts val="0"/>
                        </a:spcAft>
                      </a:pPr>
                      <a:r>
                        <a:rPr lang="en-US" sz="1100">
                          <a:effectLst/>
                          <a:latin typeface="Times New Roman" panose="02020603050405020304" pitchFamily="18" charset="0"/>
                          <a:ea typeface="Calibri" panose="020F0502020204030204" pitchFamily="34" charset="0"/>
                          <a:cs typeface="Times New Roman" panose="02020603050405020304" pitchFamily="18" charset="0"/>
                        </a:rPr>
                        <a:t>NA</a:t>
                      </a:r>
                      <a:endParaRPr lang="fi-FI"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noFill/>
                      <a:prstDash val="solid"/>
                      <a:round/>
                      <a:headEnd type="none" w="med" len="med"/>
                      <a:tailEnd type="none" w="med" len="med"/>
                    </a:lnL>
                    <a:lnR w="12700" cap="flat" cmpd="sng" algn="ctr">
                      <a:noFill/>
                      <a:prstDash val="dash"/>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200000"/>
                        </a:lnSpc>
                        <a:spcAft>
                          <a:spcPts val="0"/>
                        </a:spcAft>
                      </a:pPr>
                      <a:r>
                        <a:rPr lang="en-US" sz="1100">
                          <a:effectLst/>
                          <a:latin typeface="Times New Roman" panose="02020603050405020304" pitchFamily="18" charset="0"/>
                          <a:ea typeface="Calibri" panose="020F0502020204030204" pitchFamily="34" charset="0"/>
                          <a:cs typeface="Times New Roman" panose="02020603050405020304" pitchFamily="18" charset="0"/>
                        </a:rPr>
                        <a:t>9</a:t>
                      </a:r>
                      <a:endParaRPr lang="fi-FI"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noFill/>
                      <a:prstDash val="dash"/>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523317684"/>
                  </a:ext>
                </a:extLst>
              </a:tr>
              <a:tr h="0">
                <a:tc>
                  <a:txBody>
                    <a:bodyPr/>
                    <a:lstStyle/>
                    <a:p>
                      <a:pPr algn="ctr">
                        <a:lnSpc>
                          <a:spcPct val="200000"/>
                        </a:lnSpc>
                        <a:spcAft>
                          <a:spcPts val="0"/>
                        </a:spcAft>
                      </a:pPr>
                      <a:r>
                        <a:rPr lang="en-US" sz="1100">
                          <a:effectLst/>
                          <a:latin typeface="Times New Roman" panose="02020603050405020304" pitchFamily="18" charset="0"/>
                          <a:ea typeface="Calibri" panose="020F0502020204030204" pitchFamily="34" charset="0"/>
                          <a:cs typeface="Times New Roman" panose="02020603050405020304" pitchFamily="18" charset="0"/>
                        </a:rPr>
                        <a:t>Inoculation</a:t>
                      </a:r>
                      <a:endParaRPr lang="fi-FI"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noFill/>
                      <a:prstDash val="solid"/>
                      <a:round/>
                      <a:headEnd type="none" w="med" len="med"/>
                      <a:tailEnd type="none" w="med" len="med"/>
                    </a:lnL>
                    <a:lnR w="12700" cap="flat" cmpd="sng" algn="ctr">
                      <a:noFill/>
                      <a:prstDash val="dash"/>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200000"/>
                        </a:lnSpc>
                        <a:spcAft>
                          <a:spcPts val="0"/>
                        </a:spcAft>
                      </a:pPr>
                      <a:r>
                        <a:rPr lang="en-US" sz="1100">
                          <a:effectLst/>
                          <a:latin typeface="Times New Roman" panose="02020603050405020304" pitchFamily="18" charset="0"/>
                          <a:ea typeface="Calibri" panose="020F0502020204030204" pitchFamily="34" charset="0"/>
                          <a:cs typeface="Times New Roman" panose="02020603050405020304" pitchFamily="18" charset="0"/>
                        </a:rPr>
                        <a:t>0.238</a:t>
                      </a:r>
                      <a:endParaRPr lang="fi-FI"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noFill/>
                      <a:prstDash val="dash"/>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200000"/>
                        </a:lnSpc>
                        <a:spcAft>
                          <a:spcPts val="0"/>
                        </a:spcAft>
                      </a:pPr>
                      <a:r>
                        <a:rPr lang="en-US" sz="1100">
                          <a:effectLst/>
                          <a:latin typeface="Times New Roman" panose="02020603050405020304" pitchFamily="18" charset="0"/>
                          <a:ea typeface="Calibri" panose="020F0502020204030204" pitchFamily="34" charset="0"/>
                          <a:cs typeface="Times New Roman" panose="02020603050405020304" pitchFamily="18" charset="0"/>
                        </a:rPr>
                        <a:t>NA</a:t>
                      </a:r>
                      <a:endParaRPr lang="fi-FI"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200000"/>
                        </a:lnSpc>
                        <a:spcAft>
                          <a:spcPts val="0"/>
                        </a:spcAft>
                      </a:pPr>
                      <a:r>
                        <a:rPr lang="en-US" sz="1100">
                          <a:effectLst/>
                          <a:latin typeface="Times New Roman" panose="02020603050405020304" pitchFamily="18" charset="0"/>
                          <a:ea typeface="Calibri" panose="020F0502020204030204" pitchFamily="34" charset="0"/>
                          <a:cs typeface="Times New Roman" panose="02020603050405020304" pitchFamily="18" charset="0"/>
                        </a:rPr>
                        <a:t>NA</a:t>
                      </a:r>
                      <a:endParaRPr lang="fi-FI"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200000"/>
                        </a:lnSpc>
                        <a:spcAft>
                          <a:spcPts val="0"/>
                        </a:spcAft>
                      </a:pPr>
                      <a:r>
                        <a:rPr lang="en-US" sz="1100">
                          <a:effectLst/>
                          <a:latin typeface="Times New Roman" panose="02020603050405020304" pitchFamily="18" charset="0"/>
                          <a:ea typeface="Calibri" panose="020F0502020204030204" pitchFamily="34" charset="0"/>
                          <a:cs typeface="Times New Roman" panose="02020603050405020304" pitchFamily="18" charset="0"/>
                        </a:rPr>
                        <a:t>NA</a:t>
                      </a:r>
                      <a:endParaRPr lang="fi-FI"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noFill/>
                      <a:prstDash val="solid"/>
                      <a:round/>
                      <a:headEnd type="none" w="med" len="med"/>
                      <a:tailEnd type="none" w="med" len="med"/>
                    </a:lnL>
                    <a:lnR w="12700" cap="flat" cmpd="sng" algn="ctr">
                      <a:noFill/>
                      <a:prstDash val="dash"/>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200000"/>
                        </a:lnSpc>
                        <a:spcAft>
                          <a:spcPts val="0"/>
                        </a:spcAft>
                      </a:pPr>
                      <a:r>
                        <a:rPr lang="en-US" sz="1100">
                          <a:effectLst/>
                          <a:latin typeface="Times New Roman" panose="02020603050405020304" pitchFamily="18" charset="0"/>
                          <a:ea typeface="Calibri" panose="020F0502020204030204" pitchFamily="34" charset="0"/>
                          <a:cs typeface="Times New Roman" panose="02020603050405020304" pitchFamily="18" charset="0"/>
                        </a:rPr>
                        <a:t>4</a:t>
                      </a:r>
                      <a:endParaRPr lang="fi-FI"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noFill/>
                      <a:prstDash val="dash"/>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200000"/>
                        </a:lnSpc>
                        <a:spcAft>
                          <a:spcPts val="0"/>
                        </a:spcAft>
                      </a:pPr>
                      <a:r>
                        <a:rPr lang="en-US" sz="1100">
                          <a:effectLst/>
                          <a:latin typeface="Times New Roman" panose="02020603050405020304" pitchFamily="18" charset="0"/>
                          <a:ea typeface="Calibri" panose="020F0502020204030204" pitchFamily="34" charset="0"/>
                          <a:cs typeface="Times New Roman" panose="02020603050405020304" pitchFamily="18" charset="0"/>
                        </a:rPr>
                        <a:t>NA</a:t>
                      </a:r>
                      <a:endParaRPr lang="fi-FI"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200000"/>
                        </a:lnSpc>
                        <a:spcAft>
                          <a:spcPts val="0"/>
                        </a:spcAft>
                      </a:pPr>
                      <a:r>
                        <a:rPr lang="en-US" sz="1100">
                          <a:effectLst/>
                          <a:latin typeface="Times New Roman" panose="02020603050405020304" pitchFamily="18" charset="0"/>
                          <a:ea typeface="Calibri" panose="020F0502020204030204" pitchFamily="34" charset="0"/>
                          <a:cs typeface="Times New Roman" panose="02020603050405020304" pitchFamily="18" charset="0"/>
                        </a:rPr>
                        <a:t>NA</a:t>
                      </a:r>
                      <a:endParaRPr lang="fi-FI"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200000"/>
                        </a:lnSpc>
                        <a:spcAft>
                          <a:spcPts val="0"/>
                        </a:spcAft>
                      </a:pPr>
                      <a:r>
                        <a:rPr lang="en-US" sz="1100">
                          <a:effectLst/>
                          <a:latin typeface="Times New Roman" panose="02020603050405020304" pitchFamily="18" charset="0"/>
                          <a:ea typeface="Calibri" panose="020F0502020204030204" pitchFamily="34" charset="0"/>
                          <a:cs typeface="Times New Roman" panose="02020603050405020304" pitchFamily="18" charset="0"/>
                        </a:rPr>
                        <a:t>NA</a:t>
                      </a:r>
                      <a:endParaRPr lang="fi-FI"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noFill/>
                      <a:prstDash val="solid"/>
                      <a:round/>
                      <a:headEnd type="none" w="med" len="med"/>
                      <a:tailEnd type="none" w="med" len="med"/>
                    </a:lnL>
                    <a:lnR w="12700" cap="flat" cmpd="sng" algn="ctr">
                      <a:noFill/>
                      <a:prstDash val="dash"/>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200000"/>
                        </a:lnSpc>
                        <a:spcAft>
                          <a:spcPts val="0"/>
                        </a:spcAft>
                      </a:pPr>
                      <a:r>
                        <a:rPr lang="en-US" sz="1100">
                          <a:effectLst/>
                          <a:latin typeface="Times New Roman" panose="02020603050405020304" pitchFamily="18" charset="0"/>
                          <a:ea typeface="Calibri" panose="020F0502020204030204" pitchFamily="34" charset="0"/>
                          <a:cs typeface="Times New Roman" panose="02020603050405020304" pitchFamily="18" charset="0"/>
                        </a:rPr>
                        <a:t>4</a:t>
                      </a:r>
                      <a:endParaRPr lang="fi-FI"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noFill/>
                      <a:prstDash val="dash"/>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055015223"/>
                  </a:ext>
                </a:extLst>
              </a:tr>
              <a:tr h="0">
                <a:tc>
                  <a:txBody>
                    <a:bodyPr/>
                    <a:lstStyle/>
                    <a:p>
                      <a:pPr algn="ctr">
                        <a:lnSpc>
                          <a:spcPct val="200000"/>
                        </a:lnSpc>
                        <a:spcAft>
                          <a:spcPts val="0"/>
                        </a:spcAft>
                      </a:pPr>
                      <a:r>
                        <a:rPr lang="en-US" sz="1100" dirty="0">
                          <a:effectLst/>
                          <a:latin typeface="Times New Roman" panose="02020603050405020304" pitchFamily="18" charset="0"/>
                          <a:ea typeface="Calibri" panose="020F0502020204030204" pitchFamily="34" charset="0"/>
                          <a:cs typeface="Times New Roman" panose="02020603050405020304" pitchFamily="18" charset="0"/>
                        </a:rPr>
                        <a:t>Genotype x Inoculation</a:t>
                      </a:r>
                      <a:endParaRPr lang="fi-FI"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noFill/>
                      <a:prstDash val="solid"/>
                      <a:round/>
                      <a:headEnd type="none" w="med" len="med"/>
                      <a:tailEnd type="none" w="med" len="med"/>
                    </a:lnL>
                    <a:lnR w="12700" cap="flat" cmpd="sng" algn="ctr">
                      <a:noFill/>
                      <a:prstDash val="dash"/>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spcAft>
                          <a:spcPts val="0"/>
                        </a:spcAft>
                      </a:pPr>
                      <a:r>
                        <a:rPr lang="en-US" sz="1100">
                          <a:effectLst/>
                          <a:latin typeface="Times New Roman" panose="02020603050405020304" pitchFamily="18" charset="0"/>
                          <a:ea typeface="Calibri" panose="020F0502020204030204" pitchFamily="34" charset="0"/>
                          <a:cs typeface="Times New Roman" panose="02020603050405020304" pitchFamily="18" charset="0"/>
                        </a:rPr>
                        <a:t>0.001</a:t>
                      </a:r>
                      <a:endParaRPr lang="fi-FI"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noFill/>
                      <a:prstDash val="dash"/>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spcAft>
                          <a:spcPts val="0"/>
                        </a:spcAft>
                      </a:pPr>
                      <a:r>
                        <a:rPr lang="en-US" sz="1100">
                          <a:effectLst/>
                          <a:latin typeface="Times New Roman" panose="02020603050405020304" pitchFamily="18" charset="0"/>
                          <a:ea typeface="Calibri" panose="020F0502020204030204" pitchFamily="34" charset="0"/>
                          <a:cs typeface="Times New Roman" panose="02020603050405020304" pitchFamily="18" charset="0"/>
                        </a:rPr>
                        <a:t>0.001</a:t>
                      </a:r>
                      <a:endParaRPr lang="fi-FI"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spcAft>
                          <a:spcPts val="0"/>
                        </a:spcAft>
                      </a:pPr>
                      <a:r>
                        <a:rPr lang="en-US" sz="1100">
                          <a:effectLst/>
                          <a:latin typeface="Times New Roman" panose="02020603050405020304" pitchFamily="18" charset="0"/>
                          <a:ea typeface="Calibri" panose="020F0502020204030204" pitchFamily="34" charset="0"/>
                          <a:cs typeface="Times New Roman" panose="02020603050405020304" pitchFamily="18" charset="0"/>
                        </a:rPr>
                        <a:t>0.005</a:t>
                      </a:r>
                      <a:endParaRPr lang="fi-FI"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spcAft>
                          <a:spcPts val="0"/>
                        </a:spcAft>
                      </a:pPr>
                      <a:r>
                        <a:rPr lang="en-US" sz="1100">
                          <a:effectLst/>
                          <a:latin typeface="Times New Roman" panose="02020603050405020304" pitchFamily="18" charset="0"/>
                          <a:ea typeface="Calibri" panose="020F0502020204030204" pitchFamily="34" charset="0"/>
                          <a:cs typeface="Times New Roman" panose="02020603050405020304" pitchFamily="18" charset="0"/>
                        </a:rPr>
                        <a:t>0.021</a:t>
                      </a:r>
                      <a:endParaRPr lang="fi-FI"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noFill/>
                      <a:prstDash val="solid"/>
                      <a:round/>
                      <a:headEnd type="none" w="med" len="med"/>
                      <a:tailEnd type="none" w="med" len="med"/>
                    </a:lnL>
                    <a:lnR w="12700" cap="flat" cmpd="sng" algn="ctr">
                      <a:noFill/>
                      <a:prstDash val="dash"/>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spcAft>
                          <a:spcPts val="0"/>
                        </a:spcAft>
                      </a:pPr>
                      <a:r>
                        <a:rPr lang="en-US" sz="1100">
                          <a:effectLst/>
                          <a:latin typeface="Times New Roman" panose="02020603050405020304" pitchFamily="18" charset="0"/>
                          <a:ea typeface="Calibri" panose="020F0502020204030204" pitchFamily="34" charset="0"/>
                          <a:cs typeface="Times New Roman" panose="02020603050405020304" pitchFamily="18" charset="0"/>
                        </a:rPr>
                        <a:t>17</a:t>
                      </a:r>
                      <a:endParaRPr lang="fi-FI"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noFill/>
                      <a:prstDash val="dash"/>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spcAft>
                          <a:spcPts val="0"/>
                        </a:spcAft>
                      </a:pPr>
                      <a:r>
                        <a:rPr lang="en-US" sz="1100">
                          <a:effectLst/>
                          <a:latin typeface="Times New Roman" panose="02020603050405020304" pitchFamily="18" charset="0"/>
                          <a:ea typeface="Calibri" panose="020F0502020204030204" pitchFamily="34" charset="0"/>
                          <a:cs typeface="Times New Roman" panose="02020603050405020304" pitchFamily="18" charset="0"/>
                        </a:rPr>
                        <a:t>12</a:t>
                      </a:r>
                      <a:endParaRPr lang="fi-FI"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spcAft>
                          <a:spcPts val="0"/>
                        </a:spcAft>
                      </a:pPr>
                      <a:r>
                        <a:rPr lang="en-US" sz="1100">
                          <a:effectLst/>
                          <a:latin typeface="Times New Roman" panose="02020603050405020304" pitchFamily="18" charset="0"/>
                          <a:ea typeface="Calibri" panose="020F0502020204030204" pitchFamily="34" charset="0"/>
                          <a:cs typeface="Times New Roman" panose="02020603050405020304" pitchFamily="18" charset="0"/>
                        </a:rPr>
                        <a:t>9</a:t>
                      </a:r>
                      <a:endParaRPr lang="fi-FI"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spcAft>
                          <a:spcPts val="0"/>
                        </a:spcAft>
                      </a:pPr>
                      <a:r>
                        <a:rPr lang="en-US" sz="1100">
                          <a:effectLst/>
                          <a:latin typeface="Times New Roman" panose="02020603050405020304" pitchFamily="18" charset="0"/>
                          <a:ea typeface="Calibri" panose="020F0502020204030204" pitchFamily="34" charset="0"/>
                          <a:cs typeface="Times New Roman" panose="02020603050405020304" pitchFamily="18" charset="0"/>
                        </a:rPr>
                        <a:t>8</a:t>
                      </a:r>
                      <a:endParaRPr lang="fi-FI"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noFill/>
                      <a:prstDash val="solid"/>
                      <a:round/>
                      <a:headEnd type="none" w="med" len="med"/>
                      <a:tailEnd type="none" w="med" len="med"/>
                    </a:lnL>
                    <a:lnR w="12700" cap="flat" cmpd="sng" algn="ctr">
                      <a:noFill/>
                      <a:prstDash val="dash"/>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spcAft>
                          <a:spcPts val="0"/>
                        </a:spcAft>
                      </a:pPr>
                      <a:r>
                        <a:rPr lang="en-US" sz="1100">
                          <a:effectLst/>
                          <a:latin typeface="Times New Roman" panose="02020603050405020304" pitchFamily="18" charset="0"/>
                          <a:ea typeface="Calibri" panose="020F0502020204030204" pitchFamily="34" charset="0"/>
                          <a:cs typeface="Times New Roman" panose="02020603050405020304" pitchFamily="18" charset="0"/>
                        </a:rPr>
                        <a:t>46</a:t>
                      </a:r>
                      <a:endParaRPr lang="fi-FI" sz="120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noFill/>
                      <a:prstDash val="dash"/>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100558041"/>
                  </a:ext>
                </a:extLst>
              </a:tr>
              <a:tr h="0">
                <a:tc>
                  <a:txBody>
                    <a:bodyPr/>
                    <a:lstStyle/>
                    <a:p>
                      <a:pPr algn="ctr">
                        <a:lnSpc>
                          <a:spcPct val="200000"/>
                        </a:lnSpc>
                        <a:spcAft>
                          <a:spcPts val="0"/>
                        </a:spcAft>
                      </a:pPr>
                      <a:r>
                        <a:rPr lang="en-US" sz="1100" dirty="0">
                          <a:effectLst/>
                          <a:latin typeface="Times New Roman" panose="02020603050405020304" pitchFamily="18" charset="0"/>
                          <a:ea typeface="Calibri" panose="020F0502020204030204" pitchFamily="34" charset="0"/>
                          <a:cs typeface="Times New Roman" panose="02020603050405020304" pitchFamily="18" charset="0"/>
                        </a:rPr>
                        <a:t>Phenotype x Inoculation</a:t>
                      </a:r>
                      <a:endParaRPr lang="fi-FI"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noFill/>
                      <a:prstDash val="solid"/>
                      <a:round/>
                      <a:headEnd type="none" w="med" len="med"/>
                      <a:tailEnd type="none" w="med" len="med"/>
                    </a:lnL>
                    <a:lnR w="12700" cap="flat" cmpd="sng" algn="ctr">
                      <a:noFill/>
                      <a:prstDash val="dash"/>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15000"/>
                        </a:lnSpc>
                        <a:spcAft>
                          <a:spcPts val="0"/>
                        </a:spcAft>
                      </a:pPr>
                      <a:r>
                        <a:rPr lang="en-US" sz="1100" dirty="0">
                          <a:effectLst/>
                          <a:latin typeface="Times New Roman" panose="02020603050405020304" pitchFamily="18" charset="0"/>
                          <a:ea typeface="Calibri" panose="020F0502020204030204" pitchFamily="34" charset="0"/>
                          <a:cs typeface="Times New Roman" panose="02020603050405020304" pitchFamily="18" charset="0"/>
                        </a:rPr>
                        <a:t>0.048</a:t>
                      </a:r>
                      <a:endParaRPr lang="fi-FI"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noFill/>
                      <a:prstDash val="dash"/>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15000"/>
                        </a:lnSpc>
                        <a:spcAft>
                          <a:spcPts val="0"/>
                        </a:spcAft>
                      </a:pPr>
                      <a:r>
                        <a:rPr lang="en-US" sz="1100" dirty="0">
                          <a:effectLst/>
                          <a:latin typeface="Times New Roman" panose="02020603050405020304" pitchFamily="18" charset="0"/>
                          <a:ea typeface="Calibri" panose="020F0502020204030204" pitchFamily="34" charset="0"/>
                          <a:cs typeface="Times New Roman" panose="02020603050405020304" pitchFamily="18" charset="0"/>
                        </a:rPr>
                        <a:t>0.413</a:t>
                      </a:r>
                      <a:endParaRPr lang="fi-FI"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15000"/>
                        </a:lnSpc>
                        <a:spcAft>
                          <a:spcPts val="0"/>
                        </a:spcAft>
                      </a:pPr>
                      <a:r>
                        <a:rPr lang="en-US" sz="1100" dirty="0">
                          <a:effectLst/>
                          <a:latin typeface="Times New Roman" panose="02020603050405020304" pitchFamily="18" charset="0"/>
                          <a:ea typeface="Calibri" panose="020F0502020204030204" pitchFamily="34" charset="0"/>
                          <a:cs typeface="Times New Roman" panose="02020603050405020304" pitchFamily="18" charset="0"/>
                        </a:rPr>
                        <a:t>0.823</a:t>
                      </a:r>
                      <a:endParaRPr lang="fi-FI"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15000"/>
                        </a:lnSpc>
                        <a:spcAft>
                          <a:spcPts val="0"/>
                        </a:spcAft>
                      </a:pPr>
                      <a:r>
                        <a:rPr lang="en-US" sz="1100" dirty="0">
                          <a:effectLst/>
                          <a:latin typeface="Times New Roman" panose="02020603050405020304" pitchFamily="18" charset="0"/>
                          <a:ea typeface="Calibri" panose="020F0502020204030204" pitchFamily="34" charset="0"/>
                          <a:cs typeface="Times New Roman" panose="02020603050405020304" pitchFamily="18" charset="0"/>
                        </a:rPr>
                        <a:t>NA</a:t>
                      </a:r>
                      <a:endParaRPr lang="fi-FI"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noFill/>
                      <a:prstDash val="solid"/>
                      <a:round/>
                      <a:headEnd type="none" w="med" len="med"/>
                      <a:tailEnd type="none" w="med" len="med"/>
                    </a:lnL>
                    <a:lnR w="12700" cap="flat" cmpd="sng" algn="ctr">
                      <a:noFill/>
                      <a:prstDash val="dash"/>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15000"/>
                        </a:lnSpc>
                        <a:spcAft>
                          <a:spcPts val="0"/>
                        </a:spcAft>
                      </a:pPr>
                      <a:r>
                        <a:rPr lang="en-US" sz="1100" dirty="0">
                          <a:effectLst/>
                          <a:latin typeface="Times New Roman" panose="02020603050405020304" pitchFamily="18" charset="0"/>
                          <a:ea typeface="Calibri" panose="020F0502020204030204" pitchFamily="34" charset="0"/>
                          <a:cs typeface="Times New Roman" panose="02020603050405020304" pitchFamily="18" charset="0"/>
                        </a:rPr>
                        <a:t>9</a:t>
                      </a:r>
                      <a:endParaRPr lang="fi-FI"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noFill/>
                      <a:prstDash val="dash"/>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15000"/>
                        </a:lnSpc>
                        <a:spcAft>
                          <a:spcPts val="0"/>
                        </a:spcAft>
                      </a:pPr>
                      <a:r>
                        <a:rPr lang="en-US" sz="1100" dirty="0">
                          <a:effectLst/>
                          <a:latin typeface="Times New Roman" panose="02020603050405020304" pitchFamily="18" charset="0"/>
                          <a:ea typeface="Calibri" panose="020F0502020204030204" pitchFamily="34" charset="0"/>
                          <a:cs typeface="Times New Roman" panose="02020603050405020304" pitchFamily="18" charset="0"/>
                        </a:rPr>
                        <a:t>4</a:t>
                      </a:r>
                      <a:endParaRPr lang="fi-FI"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15000"/>
                        </a:lnSpc>
                        <a:spcAft>
                          <a:spcPts val="0"/>
                        </a:spcAft>
                      </a:pPr>
                      <a:r>
                        <a:rPr lang="en-US" sz="1100" dirty="0">
                          <a:effectLst/>
                          <a:latin typeface="Times New Roman" panose="02020603050405020304" pitchFamily="18" charset="0"/>
                          <a:ea typeface="Calibri" panose="020F0502020204030204" pitchFamily="34" charset="0"/>
                          <a:cs typeface="Times New Roman" panose="02020603050405020304" pitchFamily="18" charset="0"/>
                        </a:rPr>
                        <a:t>2</a:t>
                      </a:r>
                      <a:endParaRPr lang="fi-FI"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15000"/>
                        </a:lnSpc>
                        <a:spcAft>
                          <a:spcPts val="0"/>
                        </a:spcAft>
                      </a:pPr>
                      <a:r>
                        <a:rPr lang="en-US" sz="1100" dirty="0">
                          <a:effectLst/>
                          <a:latin typeface="Times New Roman" panose="02020603050405020304" pitchFamily="18" charset="0"/>
                          <a:ea typeface="Calibri" panose="020F0502020204030204" pitchFamily="34" charset="0"/>
                          <a:cs typeface="Times New Roman" panose="02020603050405020304" pitchFamily="18" charset="0"/>
                        </a:rPr>
                        <a:t>NA</a:t>
                      </a:r>
                      <a:endParaRPr lang="fi-FI"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noFill/>
                      <a:prstDash val="solid"/>
                      <a:round/>
                      <a:headEnd type="none" w="med" len="med"/>
                      <a:tailEnd type="none" w="med" len="med"/>
                    </a:lnL>
                    <a:lnR w="12700" cap="flat" cmpd="sng" algn="ctr">
                      <a:noFill/>
                      <a:prstDash val="dash"/>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pPr algn="ctr">
                        <a:lnSpc>
                          <a:spcPct val="115000"/>
                        </a:lnSpc>
                        <a:spcAft>
                          <a:spcPts val="0"/>
                        </a:spcAft>
                      </a:pPr>
                      <a:r>
                        <a:rPr lang="en-US" sz="1100" dirty="0">
                          <a:effectLst/>
                          <a:latin typeface="Times New Roman" panose="02020603050405020304" pitchFamily="18" charset="0"/>
                          <a:ea typeface="Calibri" panose="020F0502020204030204" pitchFamily="34" charset="0"/>
                          <a:cs typeface="Times New Roman" panose="02020603050405020304" pitchFamily="18" charset="0"/>
                        </a:rPr>
                        <a:t>14</a:t>
                      </a:r>
                      <a:endParaRPr lang="fi-FI" sz="12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68580" marR="68580" marT="0" marB="0" anchor="ctr">
                    <a:lnL w="12700" cap="flat" cmpd="sng" algn="ctr">
                      <a:noFill/>
                      <a:prstDash val="dash"/>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843172254"/>
                  </a:ext>
                </a:extLst>
              </a:tr>
            </a:tbl>
          </a:graphicData>
        </a:graphic>
      </p:graphicFrame>
    </p:spTree>
    <p:extLst>
      <p:ext uri="{BB962C8B-B14F-4D97-AF65-F5344CB8AC3E}">
        <p14:creationId xmlns:p14="http://schemas.microsoft.com/office/powerpoint/2010/main" val="370524847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p:cNvGrpSpPr>
            <a:grpSpLocks noChangeAspect="1"/>
          </p:cNvGrpSpPr>
          <p:nvPr/>
        </p:nvGrpSpPr>
        <p:grpSpPr>
          <a:xfrm>
            <a:off x="2244946" y="473515"/>
            <a:ext cx="5051241" cy="4319998"/>
            <a:chOff x="2722675" y="1387796"/>
            <a:chExt cx="3623748" cy="3099156"/>
          </a:xfrm>
        </p:grpSpPr>
        <p:pic>
          <p:nvPicPr>
            <p:cNvPr id="16" name="Picture 1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189954" y="3253810"/>
              <a:ext cx="1823238" cy="1215000"/>
            </a:xfrm>
            <a:prstGeom prst="rect">
              <a:avLst/>
            </a:prstGeom>
          </p:spPr>
        </p:pic>
        <p:grpSp>
          <p:nvGrpSpPr>
            <p:cNvPr id="10" name="Group 9"/>
            <p:cNvGrpSpPr/>
            <p:nvPr/>
          </p:nvGrpSpPr>
          <p:grpSpPr>
            <a:xfrm>
              <a:off x="2722675" y="1387796"/>
              <a:ext cx="3623748" cy="3099156"/>
              <a:chOff x="141310" y="943194"/>
              <a:chExt cx="6442219" cy="5509611"/>
            </a:xfrm>
          </p:grpSpPr>
          <p:sp>
            <p:nvSpPr>
              <p:cNvPr id="14" name="TextBox 13"/>
              <p:cNvSpPr txBox="1"/>
              <p:nvPr/>
            </p:nvSpPr>
            <p:spPr>
              <a:xfrm>
                <a:off x="247368" y="1422843"/>
                <a:ext cx="247171" cy="264958"/>
              </a:xfrm>
              <a:prstGeom prst="rect">
                <a:avLst/>
              </a:prstGeom>
              <a:noFill/>
            </p:spPr>
            <p:txBody>
              <a:bodyPr wrap="none" rtlCol="0">
                <a:spAutoFit/>
              </a:bodyPr>
              <a:lstStyle/>
              <a:p>
                <a:pPr defTabSz="257175"/>
                <a:r>
                  <a:rPr lang="fi-FI" sz="1200" dirty="0">
                    <a:solidFill>
                      <a:prstClr val="black"/>
                    </a:solidFill>
                    <a:latin typeface="Calibri" panose="020F0502020204030204"/>
                  </a:rPr>
                  <a:t>a</a:t>
                </a:r>
              </a:p>
            </p:txBody>
          </p:sp>
          <p:grpSp>
            <p:nvGrpSpPr>
              <p:cNvPr id="7" name="Group 6"/>
              <p:cNvGrpSpPr/>
              <p:nvPr/>
            </p:nvGrpSpPr>
            <p:grpSpPr>
              <a:xfrm>
                <a:off x="141310" y="943194"/>
                <a:ext cx="6442219" cy="5509611"/>
                <a:chOff x="141310" y="943194"/>
                <a:chExt cx="6442219" cy="5509611"/>
              </a:xfrm>
            </p:grpSpPr>
            <p:grpSp>
              <p:nvGrpSpPr>
                <p:cNvPr id="36" name="Group 35"/>
                <p:cNvGrpSpPr/>
                <p:nvPr/>
              </p:nvGrpSpPr>
              <p:grpSpPr>
                <a:xfrm>
                  <a:off x="539435" y="1314949"/>
                  <a:ext cx="5603871" cy="1239621"/>
                  <a:chOff x="539435" y="1314949"/>
                  <a:chExt cx="5603871" cy="1239621"/>
                </a:xfrm>
              </p:grpSpPr>
              <p:grpSp>
                <p:nvGrpSpPr>
                  <p:cNvPr id="76" name="Group 75"/>
                  <p:cNvGrpSpPr/>
                  <p:nvPr/>
                </p:nvGrpSpPr>
                <p:grpSpPr>
                  <a:xfrm rot="5400000" flipV="1">
                    <a:off x="768693" y="2216425"/>
                    <a:ext cx="308260" cy="352050"/>
                    <a:chOff x="4054309" y="1162119"/>
                    <a:chExt cx="400670" cy="533085"/>
                  </a:xfrm>
                </p:grpSpPr>
                <p:sp>
                  <p:nvSpPr>
                    <p:cNvPr id="74" name="Right Arrow 73"/>
                    <p:cNvSpPr/>
                    <p:nvPr/>
                  </p:nvSpPr>
                  <p:spPr>
                    <a:xfrm>
                      <a:off x="4060436" y="1162119"/>
                      <a:ext cx="394543" cy="224561"/>
                    </a:xfrm>
                    <a:prstGeom prst="rightArrow">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8932" tIns="14467" rIns="28932" bIns="14467" numCol="1" spcCol="0" rtlCol="0" fromWordArt="0" anchor="ctr" anchorCtr="0" forceAA="0" compatLnSpc="1">
                      <a:prstTxWarp prst="textNoShape">
                        <a:avLst/>
                      </a:prstTxWarp>
                      <a:noAutofit/>
                    </a:bodyPr>
                    <a:lstStyle/>
                    <a:p>
                      <a:pPr algn="ctr" defTabSz="257175"/>
                      <a:endParaRPr lang="fi-FI" sz="591" dirty="0">
                        <a:solidFill>
                          <a:prstClr val="white"/>
                        </a:solidFill>
                        <a:latin typeface="Times New Roman" panose="02020603050405020304" pitchFamily="18" charset="0"/>
                        <a:cs typeface="Times New Roman" panose="02020603050405020304" pitchFamily="18" charset="0"/>
                      </a:endParaRPr>
                    </a:p>
                  </p:txBody>
                </p:sp>
                <p:sp>
                  <p:nvSpPr>
                    <p:cNvPr id="75" name="Right Arrow 74"/>
                    <p:cNvSpPr/>
                    <p:nvPr/>
                  </p:nvSpPr>
                  <p:spPr>
                    <a:xfrm>
                      <a:off x="4054309" y="1470643"/>
                      <a:ext cx="394543" cy="224561"/>
                    </a:xfrm>
                    <a:prstGeom prst="rightArrow">
                      <a:avLst/>
                    </a:prstGeom>
                    <a:solidFill>
                      <a:schemeClr val="bg1">
                        <a:lumMod val="75000"/>
                      </a:schemeClr>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8932" tIns="14467" rIns="28932" bIns="14467" numCol="1" spcCol="0" rtlCol="0" fromWordArt="0" anchor="ctr" anchorCtr="0" forceAA="0" compatLnSpc="1">
                      <a:prstTxWarp prst="textNoShape">
                        <a:avLst/>
                      </a:prstTxWarp>
                      <a:noAutofit/>
                    </a:bodyPr>
                    <a:lstStyle/>
                    <a:p>
                      <a:pPr algn="ctr" defTabSz="257175"/>
                      <a:endParaRPr lang="fi-FI" sz="591" dirty="0">
                        <a:solidFill>
                          <a:prstClr val="white"/>
                        </a:solidFill>
                        <a:latin typeface="Times New Roman" panose="02020603050405020304" pitchFamily="18" charset="0"/>
                        <a:cs typeface="Times New Roman" panose="02020603050405020304" pitchFamily="18" charset="0"/>
                      </a:endParaRPr>
                    </a:p>
                  </p:txBody>
                </p:sp>
              </p:grpSp>
              <p:grpSp>
                <p:nvGrpSpPr>
                  <p:cNvPr id="77" name="Group 76"/>
                  <p:cNvGrpSpPr/>
                  <p:nvPr/>
                </p:nvGrpSpPr>
                <p:grpSpPr>
                  <a:xfrm rot="5400000" flipV="1">
                    <a:off x="2018214" y="2220454"/>
                    <a:ext cx="306858" cy="359631"/>
                    <a:chOff x="4056133" y="1162120"/>
                    <a:chExt cx="398848" cy="533737"/>
                  </a:xfrm>
                </p:grpSpPr>
                <p:sp>
                  <p:nvSpPr>
                    <p:cNvPr id="79" name="Right Arrow 78"/>
                    <p:cNvSpPr/>
                    <p:nvPr/>
                  </p:nvSpPr>
                  <p:spPr>
                    <a:xfrm>
                      <a:off x="4060438" y="1162120"/>
                      <a:ext cx="394543" cy="224561"/>
                    </a:xfrm>
                    <a:prstGeom prst="rightArrow">
                      <a:avLst/>
                    </a:prstGeom>
                    <a:solidFill>
                      <a:schemeClr val="accent6">
                        <a:lumMod val="50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8932" tIns="14467" rIns="28932" bIns="14467" numCol="1" spcCol="0" rtlCol="0" fromWordArt="0" anchor="ctr" anchorCtr="0" forceAA="0" compatLnSpc="1">
                      <a:prstTxWarp prst="textNoShape">
                        <a:avLst/>
                      </a:prstTxWarp>
                      <a:noAutofit/>
                    </a:bodyPr>
                    <a:lstStyle/>
                    <a:p>
                      <a:pPr algn="ctr" defTabSz="257175"/>
                      <a:endParaRPr lang="fi-FI" sz="591" dirty="0">
                        <a:solidFill>
                          <a:prstClr val="white"/>
                        </a:solidFill>
                        <a:latin typeface="Times New Roman" panose="02020603050405020304" pitchFamily="18" charset="0"/>
                        <a:cs typeface="Times New Roman" panose="02020603050405020304" pitchFamily="18" charset="0"/>
                      </a:endParaRPr>
                    </a:p>
                  </p:txBody>
                </p:sp>
                <p:sp>
                  <p:nvSpPr>
                    <p:cNvPr id="80" name="Right Arrow 79"/>
                    <p:cNvSpPr/>
                    <p:nvPr/>
                  </p:nvSpPr>
                  <p:spPr>
                    <a:xfrm>
                      <a:off x="4056133" y="1471296"/>
                      <a:ext cx="394543" cy="224561"/>
                    </a:xfrm>
                    <a:prstGeom prst="rightArrow">
                      <a:avLst/>
                    </a:prstGeom>
                    <a:solidFill>
                      <a:srgbClr val="2DED23"/>
                    </a:solidFill>
                    <a:ln>
                      <a:solidFill>
                        <a:srgbClr val="2DED23"/>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8932" tIns="14467" rIns="28932" bIns="14467" numCol="1" spcCol="0" rtlCol="0" fromWordArt="0" anchor="ctr" anchorCtr="0" forceAA="0" compatLnSpc="1">
                      <a:prstTxWarp prst="textNoShape">
                        <a:avLst/>
                      </a:prstTxWarp>
                      <a:noAutofit/>
                    </a:bodyPr>
                    <a:lstStyle/>
                    <a:p>
                      <a:pPr algn="ctr" defTabSz="257175"/>
                      <a:endParaRPr lang="fi-FI" sz="591" dirty="0">
                        <a:solidFill>
                          <a:prstClr val="white"/>
                        </a:solidFill>
                        <a:latin typeface="Times New Roman" panose="02020603050405020304" pitchFamily="18" charset="0"/>
                        <a:cs typeface="Times New Roman" panose="02020603050405020304" pitchFamily="18" charset="0"/>
                      </a:endParaRPr>
                    </a:p>
                  </p:txBody>
                </p:sp>
              </p:grpSp>
              <p:grpSp>
                <p:nvGrpSpPr>
                  <p:cNvPr id="87" name="Group 86"/>
                  <p:cNvGrpSpPr/>
                  <p:nvPr/>
                </p:nvGrpSpPr>
                <p:grpSpPr>
                  <a:xfrm rot="5400000" flipV="1">
                    <a:off x="3134456" y="2201843"/>
                    <a:ext cx="307755" cy="379483"/>
                    <a:chOff x="4054969" y="1162120"/>
                    <a:chExt cx="400012" cy="553340"/>
                  </a:xfrm>
                </p:grpSpPr>
                <p:sp>
                  <p:nvSpPr>
                    <p:cNvPr id="89" name="Right Arrow 88"/>
                    <p:cNvSpPr/>
                    <p:nvPr/>
                  </p:nvSpPr>
                  <p:spPr>
                    <a:xfrm>
                      <a:off x="4060438" y="1162120"/>
                      <a:ext cx="394543" cy="224561"/>
                    </a:xfrm>
                    <a:prstGeom prst="rightArrow">
                      <a:avLst/>
                    </a:prstGeom>
                    <a:solidFill>
                      <a:srgbClr val="EB7831"/>
                    </a:solidFill>
                    <a:ln>
                      <a:solidFill>
                        <a:srgbClr val="EB783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8932" tIns="14467" rIns="28932" bIns="14467" numCol="1" spcCol="0" rtlCol="0" fromWordArt="0" anchor="ctr" anchorCtr="0" forceAA="0" compatLnSpc="1">
                      <a:prstTxWarp prst="textNoShape">
                        <a:avLst/>
                      </a:prstTxWarp>
                      <a:noAutofit/>
                    </a:bodyPr>
                    <a:lstStyle/>
                    <a:p>
                      <a:pPr algn="ctr" defTabSz="257175"/>
                      <a:endParaRPr lang="fi-FI" sz="591" dirty="0">
                        <a:solidFill>
                          <a:prstClr val="white"/>
                        </a:solidFill>
                        <a:latin typeface="Times New Roman" panose="02020603050405020304" pitchFamily="18" charset="0"/>
                        <a:cs typeface="Times New Roman" panose="02020603050405020304" pitchFamily="18" charset="0"/>
                      </a:endParaRPr>
                    </a:p>
                  </p:txBody>
                </p:sp>
                <p:sp>
                  <p:nvSpPr>
                    <p:cNvPr id="90" name="Right Arrow 89"/>
                    <p:cNvSpPr/>
                    <p:nvPr/>
                  </p:nvSpPr>
                  <p:spPr>
                    <a:xfrm>
                      <a:off x="4054969" y="1490899"/>
                      <a:ext cx="394543" cy="224561"/>
                    </a:xfrm>
                    <a:prstGeom prst="rightArrow">
                      <a:avLst/>
                    </a:prstGeom>
                    <a:solidFill>
                      <a:srgbClr val="FFFF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8932" tIns="14467" rIns="28932" bIns="14467" numCol="1" spcCol="0" rtlCol="0" fromWordArt="0" anchor="ctr" anchorCtr="0" forceAA="0" compatLnSpc="1">
                      <a:prstTxWarp prst="textNoShape">
                        <a:avLst/>
                      </a:prstTxWarp>
                      <a:noAutofit/>
                    </a:bodyPr>
                    <a:lstStyle/>
                    <a:p>
                      <a:pPr algn="ctr" defTabSz="257175"/>
                      <a:endParaRPr lang="fi-FI" sz="591" dirty="0">
                        <a:solidFill>
                          <a:prstClr val="white"/>
                        </a:solidFill>
                        <a:latin typeface="Times New Roman" panose="02020603050405020304" pitchFamily="18" charset="0"/>
                        <a:cs typeface="Times New Roman" panose="02020603050405020304" pitchFamily="18" charset="0"/>
                      </a:endParaRPr>
                    </a:p>
                  </p:txBody>
                </p:sp>
              </p:grpSp>
              <p:grpSp>
                <p:nvGrpSpPr>
                  <p:cNvPr id="97" name="Group 96"/>
                  <p:cNvGrpSpPr/>
                  <p:nvPr/>
                </p:nvGrpSpPr>
                <p:grpSpPr>
                  <a:xfrm rot="5400000" flipV="1">
                    <a:off x="4369154" y="2228892"/>
                    <a:ext cx="303545" cy="346065"/>
                    <a:chOff x="4055593" y="1221051"/>
                    <a:chExt cx="394543" cy="546093"/>
                  </a:xfrm>
                </p:grpSpPr>
                <p:sp>
                  <p:nvSpPr>
                    <p:cNvPr id="99" name="Right Arrow 98"/>
                    <p:cNvSpPr/>
                    <p:nvPr/>
                  </p:nvSpPr>
                  <p:spPr>
                    <a:xfrm>
                      <a:off x="4055593" y="1221051"/>
                      <a:ext cx="394543" cy="224561"/>
                    </a:xfrm>
                    <a:prstGeom prst="right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8932" tIns="14467" rIns="28932" bIns="14467" numCol="1" spcCol="0" rtlCol="0" fromWordArt="0" anchor="ctr" anchorCtr="0" forceAA="0" compatLnSpc="1">
                      <a:prstTxWarp prst="textNoShape">
                        <a:avLst/>
                      </a:prstTxWarp>
                      <a:noAutofit/>
                    </a:bodyPr>
                    <a:lstStyle/>
                    <a:p>
                      <a:pPr algn="ctr" defTabSz="257175"/>
                      <a:endParaRPr lang="fi-FI" sz="591" dirty="0">
                        <a:solidFill>
                          <a:prstClr val="white"/>
                        </a:solidFill>
                        <a:latin typeface="Times New Roman" panose="02020603050405020304" pitchFamily="18" charset="0"/>
                        <a:cs typeface="Times New Roman" panose="02020603050405020304" pitchFamily="18" charset="0"/>
                      </a:endParaRPr>
                    </a:p>
                  </p:txBody>
                </p:sp>
                <p:sp>
                  <p:nvSpPr>
                    <p:cNvPr id="100" name="Right Arrow 99"/>
                    <p:cNvSpPr/>
                    <p:nvPr/>
                  </p:nvSpPr>
                  <p:spPr>
                    <a:xfrm>
                      <a:off x="4055593" y="1542583"/>
                      <a:ext cx="394543" cy="224561"/>
                    </a:xfrm>
                    <a:prstGeom prst="rightArrow">
                      <a:avLst/>
                    </a:prstGeom>
                    <a:solidFill>
                      <a:srgbClr val="FF99FF"/>
                    </a:solidFill>
                    <a:ln>
                      <a:solidFill>
                        <a:srgbClr val="FF99FF"/>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8932" tIns="14467" rIns="28932" bIns="14467" numCol="1" spcCol="0" rtlCol="0" fromWordArt="0" anchor="ctr" anchorCtr="0" forceAA="0" compatLnSpc="1">
                      <a:prstTxWarp prst="textNoShape">
                        <a:avLst/>
                      </a:prstTxWarp>
                      <a:noAutofit/>
                    </a:bodyPr>
                    <a:lstStyle/>
                    <a:p>
                      <a:pPr algn="ctr" defTabSz="257175"/>
                      <a:endParaRPr lang="fi-FI" sz="591" dirty="0">
                        <a:solidFill>
                          <a:prstClr val="white"/>
                        </a:solidFill>
                        <a:latin typeface="Times New Roman" panose="02020603050405020304" pitchFamily="18" charset="0"/>
                        <a:cs typeface="Times New Roman" panose="02020603050405020304" pitchFamily="18" charset="0"/>
                      </a:endParaRPr>
                    </a:p>
                  </p:txBody>
                </p:sp>
              </p:grpSp>
              <p:grpSp>
                <p:nvGrpSpPr>
                  <p:cNvPr id="107" name="Group 106"/>
                  <p:cNvGrpSpPr/>
                  <p:nvPr/>
                </p:nvGrpSpPr>
                <p:grpSpPr>
                  <a:xfrm rot="5400000" flipV="1">
                    <a:off x="5564918" y="2221579"/>
                    <a:ext cx="311904" cy="354078"/>
                    <a:chOff x="4050025" y="1298125"/>
                    <a:chExt cx="399901" cy="564074"/>
                  </a:xfrm>
                </p:grpSpPr>
                <p:sp>
                  <p:nvSpPr>
                    <p:cNvPr id="109" name="Right Arrow 108"/>
                    <p:cNvSpPr/>
                    <p:nvPr/>
                  </p:nvSpPr>
                  <p:spPr>
                    <a:xfrm>
                      <a:off x="4055382" y="1298125"/>
                      <a:ext cx="394544" cy="224562"/>
                    </a:xfrm>
                    <a:prstGeom prst="rightArrow">
                      <a:avLst/>
                    </a:prstGeom>
                    <a:solidFill>
                      <a:srgbClr val="0000FF"/>
                    </a:solid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8932" tIns="14467" rIns="28932" bIns="14467" numCol="1" spcCol="0" rtlCol="0" fromWordArt="0" anchor="ctr" anchorCtr="0" forceAA="0" compatLnSpc="1">
                      <a:prstTxWarp prst="textNoShape">
                        <a:avLst/>
                      </a:prstTxWarp>
                      <a:noAutofit/>
                    </a:bodyPr>
                    <a:lstStyle/>
                    <a:p>
                      <a:pPr algn="ctr" defTabSz="257175"/>
                      <a:endParaRPr lang="fi-FI" sz="591" dirty="0">
                        <a:solidFill>
                          <a:prstClr val="white"/>
                        </a:solidFill>
                        <a:latin typeface="Times New Roman" panose="02020603050405020304" pitchFamily="18" charset="0"/>
                        <a:cs typeface="Times New Roman" panose="02020603050405020304" pitchFamily="18" charset="0"/>
                      </a:endParaRPr>
                    </a:p>
                  </p:txBody>
                </p:sp>
                <p:sp>
                  <p:nvSpPr>
                    <p:cNvPr id="110" name="Right Arrow 109"/>
                    <p:cNvSpPr/>
                    <p:nvPr/>
                  </p:nvSpPr>
                  <p:spPr>
                    <a:xfrm>
                      <a:off x="4050025" y="1637637"/>
                      <a:ext cx="394543" cy="224562"/>
                    </a:xfrm>
                    <a:prstGeom prst="rightArrow">
                      <a:avLst/>
                    </a:prstGeom>
                    <a:solidFill>
                      <a:srgbClr val="00FFFF"/>
                    </a:solidFill>
                    <a:ln>
                      <a:solidFill>
                        <a:srgbClr val="00FFFF"/>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8932" tIns="14467" rIns="28932" bIns="14467" numCol="1" spcCol="0" rtlCol="0" fromWordArt="0" anchor="ctr" anchorCtr="0" forceAA="0" compatLnSpc="1">
                      <a:prstTxWarp prst="textNoShape">
                        <a:avLst/>
                      </a:prstTxWarp>
                      <a:noAutofit/>
                    </a:bodyPr>
                    <a:lstStyle/>
                    <a:p>
                      <a:pPr algn="ctr" defTabSz="257175"/>
                      <a:endParaRPr lang="fi-FI" sz="591" dirty="0">
                        <a:solidFill>
                          <a:prstClr val="white"/>
                        </a:solidFill>
                        <a:latin typeface="Times New Roman" panose="02020603050405020304" pitchFamily="18" charset="0"/>
                        <a:cs typeface="Times New Roman" panose="02020603050405020304" pitchFamily="18" charset="0"/>
                      </a:endParaRPr>
                    </a:p>
                  </p:txBody>
                </p:sp>
              </p:grpSp>
              <p:grpSp>
                <p:nvGrpSpPr>
                  <p:cNvPr id="21" name="Group 20"/>
                  <p:cNvGrpSpPr/>
                  <p:nvPr/>
                </p:nvGrpSpPr>
                <p:grpSpPr>
                  <a:xfrm>
                    <a:off x="539435" y="1314949"/>
                    <a:ext cx="5603871" cy="1009734"/>
                    <a:chOff x="596399" y="969981"/>
                    <a:chExt cx="5428854" cy="919847"/>
                  </a:xfrm>
                </p:grpSpPr>
                <p:grpSp>
                  <p:nvGrpSpPr>
                    <p:cNvPr id="5" name="Group 4"/>
                    <p:cNvGrpSpPr/>
                    <p:nvPr/>
                  </p:nvGrpSpPr>
                  <p:grpSpPr>
                    <a:xfrm>
                      <a:off x="596399" y="1003134"/>
                      <a:ext cx="797845" cy="874359"/>
                      <a:chOff x="671996" y="1150054"/>
                      <a:chExt cx="797845" cy="874359"/>
                    </a:xfrm>
                  </p:grpSpPr>
                  <p:pic>
                    <p:nvPicPr>
                      <p:cNvPr id="13" name="Picture 2" descr="Fig. 1">
                        <a:extLst>
                          <a:ext uri="{FF2B5EF4-FFF2-40B4-BE49-F238E27FC236}">
                            <a16:creationId xmlns:a16="http://schemas.microsoft.com/office/drawing/2014/main" id="{0B98B261-F49B-E447-A7A6-1D9DBF2A6AD1}"/>
                          </a:ext>
                        </a:extLst>
                      </p:cNvPr>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79417" t="11741" r="-2393" b="60000"/>
                      <a:stretch/>
                    </p:blipFill>
                    <p:spPr bwMode="auto">
                      <a:xfrm>
                        <a:off x="671996" y="1150054"/>
                        <a:ext cx="797845" cy="697564"/>
                      </a:xfrm>
                      <a:prstGeom prst="ellipse">
                        <a:avLst/>
                      </a:prstGeom>
                      <a:noFill/>
                      <a:extLst>
                        <a:ext uri="{909E8E84-426E-40DD-AFC4-6F175D3DCCD1}">
                          <a14:hiddenFill xmlns:a14="http://schemas.microsoft.com/office/drawing/2010/main">
                            <a:solidFill>
                              <a:srgbClr val="FFFFFF"/>
                            </a:solidFill>
                          </a14:hiddenFill>
                        </a:ext>
                      </a:extLst>
                    </p:spPr>
                  </p:pic>
                  <p:sp>
                    <p:nvSpPr>
                      <p:cNvPr id="118" name="TextBox 117"/>
                      <p:cNvSpPr txBox="1"/>
                      <p:nvPr/>
                    </p:nvSpPr>
                    <p:spPr>
                      <a:xfrm>
                        <a:off x="873209" y="1738342"/>
                        <a:ext cx="430181" cy="286071"/>
                      </a:xfrm>
                      <a:prstGeom prst="rect">
                        <a:avLst/>
                      </a:prstGeom>
                      <a:noFill/>
                    </p:spPr>
                    <p:txBody>
                      <a:bodyPr wrap="none" rtlCol="0">
                        <a:spAutoFit/>
                      </a:bodyPr>
                      <a:lstStyle/>
                      <a:p>
                        <a:pPr defTabSz="257175"/>
                        <a:r>
                          <a:rPr lang="fi-FI" sz="1000" dirty="0">
                            <a:solidFill>
                              <a:prstClr val="black"/>
                            </a:solidFill>
                            <a:latin typeface="Arial" panose="020B0604020202020204" pitchFamily="34" charset="0"/>
                            <a:cs typeface="Arial" panose="020B0604020202020204" pitchFamily="34" charset="0"/>
                          </a:rPr>
                          <a:t>R1</a:t>
                        </a:r>
                      </a:p>
                    </p:txBody>
                  </p:sp>
                </p:grpSp>
                <p:pic>
                  <p:nvPicPr>
                    <p:cNvPr id="137" name="Picture 2" descr="Fig. 1">
                      <a:extLst>
                        <a:ext uri="{FF2B5EF4-FFF2-40B4-BE49-F238E27FC236}">
                          <a16:creationId xmlns:a16="http://schemas.microsoft.com/office/drawing/2014/main" id="{0B98B261-F49B-E447-A7A6-1D9DBF2A6AD1}"/>
                        </a:ext>
                      </a:extLst>
                    </p:cNvPr>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79417" t="11741" r="-2393" b="60000"/>
                    <a:stretch/>
                  </p:blipFill>
                  <p:spPr bwMode="auto">
                    <a:xfrm>
                      <a:off x="1770456" y="1036102"/>
                      <a:ext cx="797845" cy="697564"/>
                    </a:xfrm>
                    <a:prstGeom prst="ellipse">
                      <a:avLst/>
                    </a:prstGeom>
                    <a:noFill/>
                    <a:extLst>
                      <a:ext uri="{909E8E84-426E-40DD-AFC4-6F175D3DCCD1}">
                        <a14:hiddenFill xmlns:a14="http://schemas.microsoft.com/office/drawing/2010/main">
                          <a:solidFill>
                            <a:srgbClr val="FFFFFF"/>
                          </a:solidFill>
                        </a14:hiddenFill>
                      </a:ext>
                    </a:extLst>
                  </p:spPr>
                </p:pic>
                <p:grpSp>
                  <p:nvGrpSpPr>
                    <p:cNvPr id="8" name="Group 7"/>
                    <p:cNvGrpSpPr/>
                    <p:nvPr/>
                  </p:nvGrpSpPr>
                  <p:grpSpPr>
                    <a:xfrm>
                      <a:off x="2882396" y="998548"/>
                      <a:ext cx="797845" cy="883643"/>
                      <a:chOff x="654697" y="3085508"/>
                      <a:chExt cx="797845" cy="883643"/>
                    </a:xfrm>
                  </p:grpSpPr>
                  <p:pic>
                    <p:nvPicPr>
                      <p:cNvPr id="138" name="Picture 2" descr="Fig. 1">
                        <a:extLst>
                          <a:ext uri="{FF2B5EF4-FFF2-40B4-BE49-F238E27FC236}">
                            <a16:creationId xmlns:a16="http://schemas.microsoft.com/office/drawing/2014/main" id="{0B98B261-F49B-E447-A7A6-1D9DBF2A6AD1}"/>
                          </a:ext>
                        </a:extLst>
                      </p:cNvPr>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79417" t="11741" r="-2393" b="60000"/>
                      <a:stretch/>
                    </p:blipFill>
                    <p:spPr bwMode="auto">
                      <a:xfrm>
                        <a:off x="654697" y="3085508"/>
                        <a:ext cx="797845" cy="697564"/>
                      </a:xfrm>
                      <a:prstGeom prst="ellipse">
                        <a:avLst/>
                      </a:prstGeom>
                      <a:noFill/>
                      <a:extLst>
                        <a:ext uri="{909E8E84-426E-40DD-AFC4-6F175D3DCCD1}">
                          <a14:hiddenFill xmlns:a14="http://schemas.microsoft.com/office/drawing/2010/main">
                            <a:solidFill>
                              <a:srgbClr val="FFFFFF"/>
                            </a:solidFill>
                          </a14:hiddenFill>
                        </a:ext>
                      </a:extLst>
                    </p:spPr>
                  </p:pic>
                  <p:sp>
                    <p:nvSpPr>
                      <p:cNvPr id="120" name="TextBox 119"/>
                      <p:cNvSpPr txBox="1"/>
                      <p:nvPr/>
                    </p:nvSpPr>
                    <p:spPr>
                      <a:xfrm>
                        <a:off x="862957" y="3683081"/>
                        <a:ext cx="430181" cy="286070"/>
                      </a:xfrm>
                      <a:prstGeom prst="rect">
                        <a:avLst/>
                      </a:prstGeom>
                      <a:noFill/>
                    </p:spPr>
                    <p:txBody>
                      <a:bodyPr wrap="none" rtlCol="0">
                        <a:spAutoFit/>
                      </a:bodyPr>
                      <a:lstStyle/>
                      <a:p>
                        <a:pPr defTabSz="257175"/>
                        <a:r>
                          <a:rPr lang="fi-FI" sz="1000" dirty="0">
                            <a:solidFill>
                              <a:prstClr val="black"/>
                            </a:solidFill>
                            <a:latin typeface="Arial" panose="020B0604020202020204" pitchFamily="34" charset="0"/>
                            <a:cs typeface="Arial" panose="020B0604020202020204" pitchFamily="34" charset="0"/>
                          </a:rPr>
                          <a:t>R3</a:t>
                        </a:r>
                      </a:p>
                    </p:txBody>
                  </p:sp>
                </p:grpSp>
                <p:grpSp>
                  <p:nvGrpSpPr>
                    <p:cNvPr id="11" name="Group 10"/>
                    <p:cNvGrpSpPr/>
                    <p:nvPr/>
                  </p:nvGrpSpPr>
                  <p:grpSpPr>
                    <a:xfrm>
                      <a:off x="4056454" y="1004600"/>
                      <a:ext cx="797845" cy="885228"/>
                      <a:chOff x="652655" y="4031422"/>
                      <a:chExt cx="797845" cy="885228"/>
                    </a:xfrm>
                  </p:grpSpPr>
                  <p:pic>
                    <p:nvPicPr>
                      <p:cNvPr id="139" name="Picture 2" descr="Fig. 1">
                        <a:extLst>
                          <a:ext uri="{FF2B5EF4-FFF2-40B4-BE49-F238E27FC236}">
                            <a16:creationId xmlns:a16="http://schemas.microsoft.com/office/drawing/2014/main" id="{0B98B261-F49B-E447-A7A6-1D9DBF2A6AD1}"/>
                          </a:ext>
                        </a:extLst>
                      </p:cNvPr>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79417" t="11741" r="-2393" b="60000"/>
                      <a:stretch/>
                    </p:blipFill>
                    <p:spPr bwMode="auto">
                      <a:xfrm>
                        <a:off x="652655" y="4031422"/>
                        <a:ext cx="797845" cy="697564"/>
                      </a:xfrm>
                      <a:prstGeom prst="ellipse">
                        <a:avLst/>
                      </a:prstGeom>
                      <a:noFill/>
                      <a:extLst>
                        <a:ext uri="{909E8E84-426E-40DD-AFC4-6F175D3DCCD1}">
                          <a14:hiddenFill xmlns:a14="http://schemas.microsoft.com/office/drawing/2010/main">
                            <a:solidFill>
                              <a:srgbClr val="FFFFFF"/>
                            </a:solidFill>
                          </a14:hiddenFill>
                        </a:ext>
                      </a:extLst>
                    </p:spPr>
                  </p:pic>
                  <p:sp>
                    <p:nvSpPr>
                      <p:cNvPr id="121" name="TextBox 120"/>
                      <p:cNvSpPr txBox="1"/>
                      <p:nvPr/>
                    </p:nvSpPr>
                    <p:spPr>
                      <a:xfrm>
                        <a:off x="882116" y="4630579"/>
                        <a:ext cx="420279" cy="286071"/>
                      </a:xfrm>
                      <a:prstGeom prst="rect">
                        <a:avLst/>
                      </a:prstGeom>
                      <a:noFill/>
                    </p:spPr>
                    <p:txBody>
                      <a:bodyPr wrap="none" rtlCol="0">
                        <a:spAutoFit/>
                      </a:bodyPr>
                      <a:lstStyle/>
                      <a:p>
                        <a:pPr defTabSz="257175"/>
                        <a:r>
                          <a:rPr lang="fi-FI" sz="1000" dirty="0">
                            <a:solidFill>
                              <a:prstClr val="black"/>
                            </a:solidFill>
                            <a:latin typeface="Arial" panose="020B0604020202020204" pitchFamily="34" charset="0"/>
                            <a:cs typeface="Arial" panose="020B0604020202020204" pitchFamily="34" charset="0"/>
                          </a:rPr>
                          <a:t>S1</a:t>
                        </a:r>
                      </a:p>
                    </p:txBody>
                  </p:sp>
                </p:grpSp>
                <p:grpSp>
                  <p:nvGrpSpPr>
                    <p:cNvPr id="17" name="Group 16"/>
                    <p:cNvGrpSpPr/>
                    <p:nvPr/>
                  </p:nvGrpSpPr>
                  <p:grpSpPr>
                    <a:xfrm>
                      <a:off x="5227408" y="969981"/>
                      <a:ext cx="797845" cy="912213"/>
                      <a:chOff x="671996" y="4959181"/>
                      <a:chExt cx="797845" cy="912213"/>
                    </a:xfrm>
                  </p:grpSpPr>
                  <p:pic>
                    <p:nvPicPr>
                      <p:cNvPr id="140" name="Picture 2" descr="Fig. 1">
                        <a:extLst>
                          <a:ext uri="{FF2B5EF4-FFF2-40B4-BE49-F238E27FC236}">
                            <a16:creationId xmlns:a16="http://schemas.microsoft.com/office/drawing/2014/main" id="{0B98B261-F49B-E447-A7A6-1D9DBF2A6AD1}"/>
                          </a:ext>
                        </a:extLst>
                      </p:cNvPr>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79417" t="11741" r="-2393" b="60000"/>
                      <a:stretch/>
                    </p:blipFill>
                    <p:spPr bwMode="auto">
                      <a:xfrm>
                        <a:off x="671996" y="4959181"/>
                        <a:ext cx="797845" cy="697564"/>
                      </a:xfrm>
                      <a:prstGeom prst="ellipse">
                        <a:avLst/>
                      </a:prstGeom>
                      <a:noFill/>
                      <a:extLst>
                        <a:ext uri="{909E8E84-426E-40DD-AFC4-6F175D3DCCD1}">
                          <a14:hiddenFill xmlns:a14="http://schemas.microsoft.com/office/drawing/2010/main">
                            <a:solidFill>
                              <a:srgbClr val="FFFFFF"/>
                            </a:solidFill>
                          </a14:hiddenFill>
                        </a:ext>
                      </a:extLst>
                    </p:spPr>
                  </p:pic>
                  <p:sp>
                    <p:nvSpPr>
                      <p:cNvPr id="122" name="TextBox 121"/>
                      <p:cNvSpPr txBox="1"/>
                      <p:nvPr/>
                    </p:nvSpPr>
                    <p:spPr>
                      <a:xfrm>
                        <a:off x="890156" y="5585323"/>
                        <a:ext cx="420279" cy="286071"/>
                      </a:xfrm>
                      <a:prstGeom prst="rect">
                        <a:avLst/>
                      </a:prstGeom>
                      <a:noFill/>
                    </p:spPr>
                    <p:txBody>
                      <a:bodyPr wrap="none" rtlCol="0">
                        <a:spAutoFit/>
                      </a:bodyPr>
                      <a:lstStyle/>
                      <a:p>
                        <a:pPr defTabSz="257175"/>
                        <a:r>
                          <a:rPr lang="fi-FI" sz="1000" dirty="0">
                            <a:solidFill>
                              <a:prstClr val="black"/>
                            </a:solidFill>
                            <a:latin typeface="Arial" panose="020B0604020202020204" pitchFamily="34" charset="0"/>
                            <a:cs typeface="Arial" panose="020B0604020202020204" pitchFamily="34" charset="0"/>
                          </a:rPr>
                          <a:t>S2</a:t>
                        </a:r>
                      </a:p>
                    </p:txBody>
                  </p:sp>
                </p:grpSp>
              </p:grpSp>
            </p:grpSp>
            <p:grpSp>
              <p:nvGrpSpPr>
                <p:cNvPr id="3" name="Group 2"/>
                <p:cNvGrpSpPr/>
                <p:nvPr/>
              </p:nvGrpSpPr>
              <p:grpSpPr>
                <a:xfrm rot="16200000">
                  <a:off x="3286891" y="946497"/>
                  <a:ext cx="230275" cy="6168467"/>
                  <a:chOff x="3466269" y="941991"/>
                  <a:chExt cx="230275" cy="5234816"/>
                </a:xfrm>
              </p:grpSpPr>
              <p:sp>
                <p:nvSpPr>
                  <p:cNvPr id="69" name="Rectangle 68"/>
                  <p:cNvSpPr/>
                  <p:nvPr/>
                </p:nvSpPr>
                <p:spPr>
                  <a:xfrm>
                    <a:off x="3466269" y="941991"/>
                    <a:ext cx="230275" cy="3225684"/>
                  </a:xfrm>
                  <a:prstGeom prst="rect">
                    <a:avLst/>
                  </a:prstGeom>
                  <a:gradFill flip="none" rotWithShape="1">
                    <a:gsLst>
                      <a:gs pos="50000">
                        <a:schemeClr val="accent5">
                          <a:lumMod val="75000"/>
                        </a:schemeClr>
                      </a:gs>
                      <a:gs pos="99000">
                        <a:schemeClr val="accent1">
                          <a:tint val="23500"/>
                          <a:satMod val="160000"/>
                        </a:schemeClr>
                      </a:gs>
                      <a:gs pos="87000">
                        <a:schemeClr val="accent1">
                          <a:tint val="23500"/>
                          <a:satMod val="160000"/>
                        </a:schemeClr>
                      </a:gs>
                    </a:gsLst>
                    <a:lin ang="5400000" scaled="1"/>
                    <a:tileRect/>
                  </a:gra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vert" wrap="square" lIns="28932" tIns="14467" rIns="28932" bIns="14467" numCol="1" spcCol="0" rtlCol="0" fromWordArt="0" anchor="ctr" anchorCtr="0" forceAA="0" compatLnSpc="1">
                    <a:prstTxWarp prst="textNoShape">
                      <a:avLst/>
                    </a:prstTxWarp>
                    <a:noAutofit/>
                  </a:bodyPr>
                  <a:lstStyle/>
                  <a:p>
                    <a:pPr defTabSz="257175"/>
                    <a:r>
                      <a:rPr lang="fi-FI" sz="675" dirty="0">
                        <a:solidFill>
                          <a:prstClr val="white"/>
                        </a:solidFill>
                        <a:latin typeface="Arial" panose="020B0604020202020204" pitchFamily="34" charset="0"/>
                        <a:cs typeface="Arial" panose="020B0604020202020204" pitchFamily="34" charset="0"/>
                      </a:rPr>
                      <a:t>     </a:t>
                    </a:r>
                    <a:r>
                      <a:rPr lang="fi-FI" sz="619" dirty="0">
                        <a:solidFill>
                          <a:prstClr val="white"/>
                        </a:solidFill>
                        <a:latin typeface="Arial" panose="020B0604020202020204" pitchFamily="34" charset="0"/>
                        <a:cs typeface="Arial" panose="020B0604020202020204" pitchFamily="34" charset="0"/>
                      </a:rPr>
                      <a:t>Resistant phenotype</a:t>
                    </a:r>
                  </a:p>
                </p:txBody>
              </p:sp>
              <p:sp>
                <p:nvSpPr>
                  <p:cNvPr id="142" name="Rectangle 141"/>
                  <p:cNvSpPr/>
                  <p:nvPr/>
                </p:nvSpPr>
                <p:spPr>
                  <a:xfrm rot="10800000">
                    <a:off x="3467944" y="4141993"/>
                    <a:ext cx="228600" cy="2034814"/>
                  </a:xfrm>
                  <a:prstGeom prst="rect">
                    <a:avLst/>
                  </a:prstGeom>
                  <a:gradFill flip="none" rotWithShape="1">
                    <a:gsLst>
                      <a:gs pos="64000">
                        <a:srgbClr val="990033"/>
                      </a:gs>
                      <a:gs pos="96000">
                        <a:schemeClr val="accent1">
                          <a:tint val="23500"/>
                          <a:satMod val="160000"/>
                        </a:schemeClr>
                      </a:gs>
                    </a:gsLst>
                    <a:lin ang="5400000" scaled="1"/>
                    <a:tileRect/>
                  </a:gra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vert270" wrap="square" lIns="28932" tIns="14467" rIns="28932" bIns="14467" numCol="1" spcCol="0" rtlCol="0" fromWordArt="0" anchor="ctr" anchorCtr="0" forceAA="0" compatLnSpc="1">
                    <a:prstTxWarp prst="textNoShape">
                      <a:avLst/>
                    </a:prstTxWarp>
                    <a:noAutofit/>
                  </a:bodyPr>
                  <a:lstStyle/>
                  <a:p>
                    <a:pPr defTabSz="257175"/>
                    <a:r>
                      <a:rPr lang="fi-FI" sz="675" dirty="0">
                        <a:solidFill>
                          <a:prstClr val="white"/>
                        </a:solidFill>
                        <a:latin typeface="Arial" panose="020B0604020202020204" pitchFamily="34" charset="0"/>
                        <a:cs typeface="Arial" panose="020B0604020202020204" pitchFamily="34" charset="0"/>
                      </a:rPr>
                      <a:t>               </a:t>
                    </a:r>
                    <a:r>
                      <a:rPr lang="fi-FI" sz="619" dirty="0">
                        <a:solidFill>
                          <a:prstClr val="white"/>
                        </a:solidFill>
                        <a:latin typeface="Arial" panose="020B0604020202020204" pitchFamily="34" charset="0"/>
                        <a:cs typeface="Arial" panose="020B0604020202020204" pitchFamily="34" charset="0"/>
                      </a:rPr>
                      <a:t>Susceptible phenotype</a:t>
                    </a:r>
                  </a:p>
                </p:txBody>
              </p:sp>
            </p:grpSp>
            <p:grpSp>
              <p:nvGrpSpPr>
                <p:cNvPr id="4" name="Group 3"/>
                <p:cNvGrpSpPr/>
                <p:nvPr/>
              </p:nvGrpSpPr>
              <p:grpSpPr>
                <a:xfrm>
                  <a:off x="186159" y="943194"/>
                  <a:ext cx="6397370" cy="376061"/>
                  <a:chOff x="186159" y="965634"/>
                  <a:chExt cx="6397370" cy="376061"/>
                </a:xfrm>
              </p:grpSpPr>
              <p:sp>
                <p:nvSpPr>
                  <p:cNvPr id="9" name="Rectangle 8"/>
                  <p:cNvSpPr/>
                  <p:nvPr/>
                </p:nvSpPr>
                <p:spPr>
                  <a:xfrm rot="5400000">
                    <a:off x="3196813" y="-2045020"/>
                    <a:ext cx="376061" cy="639737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defTabSz="257175"/>
                    <a:r>
                      <a:rPr lang="fi-FI" sz="1000" dirty="0" err="1">
                        <a:solidFill>
                          <a:prstClr val="black"/>
                        </a:solidFill>
                        <a:latin typeface="Arial" panose="020B0604020202020204" pitchFamily="34" charset="0"/>
                        <a:cs typeface="Arial" panose="020B0604020202020204" pitchFamily="34" charset="0"/>
                      </a:rPr>
                      <a:t>Mock-Inoculated</a:t>
                    </a:r>
                    <a:r>
                      <a:rPr lang="fi-FI" sz="1000" dirty="0">
                        <a:solidFill>
                          <a:prstClr val="black"/>
                        </a:solidFill>
                        <a:latin typeface="Arial" panose="020B0604020202020204" pitchFamily="34" charset="0"/>
                        <a:cs typeface="Arial" panose="020B0604020202020204" pitchFamily="34" charset="0"/>
                      </a:rPr>
                      <a:t> (n=3)        	      </a:t>
                    </a:r>
                    <a:r>
                      <a:rPr lang="fi-FI" sz="1000" dirty="0" err="1">
                        <a:solidFill>
                          <a:prstClr val="black"/>
                        </a:solidFill>
                        <a:latin typeface="Arial" panose="020B0604020202020204" pitchFamily="34" charset="0"/>
                        <a:cs typeface="Arial" panose="020B0604020202020204" pitchFamily="34" charset="0"/>
                      </a:rPr>
                      <a:t>inoculated</a:t>
                    </a:r>
                    <a:r>
                      <a:rPr lang="fi-FI" sz="1000" dirty="0">
                        <a:solidFill>
                          <a:prstClr val="black"/>
                        </a:solidFill>
                        <a:latin typeface="Arial" panose="020B0604020202020204" pitchFamily="34" charset="0"/>
                        <a:cs typeface="Arial" panose="020B0604020202020204" pitchFamily="34" charset="0"/>
                      </a:rPr>
                      <a:t> (n=3)             clones of 5 </a:t>
                    </a:r>
                    <a:r>
                      <a:rPr lang="fi-FI" sz="1000" i="1" dirty="0">
                        <a:solidFill>
                          <a:prstClr val="black"/>
                        </a:solidFill>
                        <a:latin typeface="Arial" panose="020B0604020202020204" pitchFamily="34" charset="0"/>
                        <a:cs typeface="Arial" panose="020B0604020202020204" pitchFamily="34" charset="0"/>
                      </a:rPr>
                      <a:t>Plantago</a:t>
                    </a:r>
                    <a:r>
                      <a:rPr lang="fi-FI" sz="1000" dirty="0">
                        <a:solidFill>
                          <a:prstClr val="black"/>
                        </a:solidFill>
                        <a:latin typeface="Arial" panose="020B0604020202020204" pitchFamily="34" charset="0"/>
                        <a:cs typeface="Arial" panose="020B0604020202020204" pitchFamily="34" charset="0"/>
                      </a:rPr>
                      <a:t> genotypes</a:t>
                    </a:r>
                  </a:p>
                </p:txBody>
              </p:sp>
              <p:grpSp>
                <p:nvGrpSpPr>
                  <p:cNvPr id="12" name="Group 11"/>
                  <p:cNvGrpSpPr/>
                  <p:nvPr/>
                </p:nvGrpSpPr>
                <p:grpSpPr>
                  <a:xfrm>
                    <a:off x="3731237" y="1031235"/>
                    <a:ext cx="465799" cy="244853"/>
                    <a:chOff x="171994" y="7499310"/>
                    <a:chExt cx="448575" cy="171480"/>
                  </a:xfrm>
                </p:grpSpPr>
                <p:cxnSp>
                  <p:nvCxnSpPr>
                    <p:cNvPr id="6" name="Straight Connector 5"/>
                    <p:cNvCxnSpPr/>
                    <p:nvPr/>
                  </p:nvCxnSpPr>
                  <p:spPr>
                    <a:xfrm flipV="1">
                      <a:off x="171994" y="7499310"/>
                      <a:ext cx="446508" cy="7"/>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0" name="Straight Connector 59"/>
                    <p:cNvCxnSpPr/>
                    <p:nvPr/>
                  </p:nvCxnSpPr>
                  <p:spPr>
                    <a:xfrm flipV="1">
                      <a:off x="171994" y="7544788"/>
                      <a:ext cx="446508" cy="7"/>
                    </a:xfrm>
                    <a:prstGeom prst="line">
                      <a:avLst/>
                    </a:prstGeom>
                    <a:ln w="19050">
                      <a:solidFill>
                        <a:schemeClr val="accent6">
                          <a:lumMod val="50000"/>
                        </a:schemeClr>
                      </a:solidFill>
                    </a:ln>
                  </p:spPr>
                  <p:style>
                    <a:lnRef idx="1">
                      <a:schemeClr val="accent1"/>
                    </a:lnRef>
                    <a:fillRef idx="0">
                      <a:schemeClr val="accent1"/>
                    </a:fillRef>
                    <a:effectRef idx="0">
                      <a:schemeClr val="accent1"/>
                    </a:effectRef>
                    <a:fontRef idx="minor">
                      <a:schemeClr val="tx1"/>
                    </a:fontRef>
                  </p:style>
                </p:cxnSp>
                <p:cxnSp>
                  <p:nvCxnSpPr>
                    <p:cNvPr id="61" name="Straight Connector 60"/>
                    <p:cNvCxnSpPr/>
                    <p:nvPr/>
                  </p:nvCxnSpPr>
                  <p:spPr>
                    <a:xfrm flipV="1">
                      <a:off x="171994" y="7585043"/>
                      <a:ext cx="446508" cy="7"/>
                    </a:xfrm>
                    <a:prstGeom prst="line">
                      <a:avLst/>
                    </a:prstGeom>
                    <a:ln w="19050">
                      <a:solidFill>
                        <a:srgbClr val="EB7831"/>
                      </a:solidFill>
                    </a:ln>
                  </p:spPr>
                  <p:style>
                    <a:lnRef idx="1">
                      <a:schemeClr val="accent1"/>
                    </a:lnRef>
                    <a:fillRef idx="0">
                      <a:schemeClr val="accent1"/>
                    </a:fillRef>
                    <a:effectRef idx="0">
                      <a:schemeClr val="accent1"/>
                    </a:effectRef>
                    <a:fontRef idx="minor">
                      <a:schemeClr val="tx1"/>
                    </a:fontRef>
                  </p:style>
                </p:cxnSp>
                <p:cxnSp>
                  <p:nvCxnSpPr>
                    <p:cNvPr id="62" name="Straight Connector 61"/>
                    <p:cNvCxnSpPr/>
                    <p:nvPr/>
                  </p:nvCxnSpPr>
                  <p:spPr>
                    <a:xfrm flipV="1">
                      <a:off x="174061" y="7630528"/>
                      <a:ext cx="446508" cy="7"/>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63" name="Straight Connector 62"/>
                    <p:cNvCxnSpPr/>
                    <p:nvPr/>
                  </p:nvCxnSpPr>
                  <p:spPr>
                    <a:xfrm flipV="1">
                      <a:off x="171994" y="7670783"/>
                      <a:ext cx="446508" cy="7"/>
                    </a:xfrm>
                    <a:prstGeom prst="line">
                      <a:avLst/>
                    </a:prstGeom>
                    <a:ln w="19050">
                      <a:solidFill>
                        <a:srgbClr val="0000FF"/>
                      </a:solidFill>
                    </a:ln>
                  </p:spPr>
                  <p:style>
                    <a:lnRef idx="1">
                      <a:schemeClr val="accent1"/>
                    </a:lnRef>
                    <a:fillRef idx="0">
                      <a:schemeClr val="accent1"/>
                    </a:fillRef>
                    <a:effectRef idx="0">
                      <a:schemeClr val="accent1"/>
                    </a:effectRef>
                    <a:fontRef idx="minor">
                      <a:schemeClr val="tx1"/>
                    </a:fontRef>
                  </p:style>
                </p:cxnSp>
              </p:grpSp>
              <p:grpSp>
                <p:nvGrpSpPr>
                  <p:cNvPr id="15" name="Group 14"/>
                  <p:cNvGrpSpPr/>
                  <p:nvPr/>
                </p:nvGrpSpPr>
                <p:grpSpPr>
                  <a:xfrm>
                    <a:off x="1901758" y="1027979"/>
                    <a:ext cx="512896" cy="244842"/>
                    <a:chOff x="999472" y="7755624"/>
                    <a:chExt cx="448572" cy="171480"/>
                  </a:xfrm>
                </p:grpSpPr>
                <p:cxnSp>
                  <p:nvCxnSpPr>
                    <p:cNvPr id="71" name="Straight Connector 70"/>
                    <p:cNvCxnSpPr/>
                    <p:nvPr/>
                  </p:nvCxnSpPr>
                  <p:spPr>
                    <a:xfrm flipV="1">
                      <a:off x="999472" y="7755624"/>
                      <a:ext cx="446508" cy="7"/>
                    </a:xfrm>
                    <a:prstGeom prst="line">
                      <a:avLst/>
                    </a:prstGeom>
                    <a:ln w="1905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72" name="Straight Connector 71"/>
                    <p:cNvCxnSpPr/>
                    <p:nvPr/>
                  </p:nvCxnSpPr>
                  <p:spPr>
                    <a:xfrm flipV="1">
                      <a:off x="999472" y="7801102"/>
                      <a:ext cx="446508" cy="7"/>
                    </a:xfrm>
                    <a:prstGeom prst="line">
                      <a:avLst/>
                    </a:prstGeom>
                    <a:ln w="19050">
                      <a:solidFill>
                        <a:srgbClr val="2DED23"/>
                      </a:solidFill>
                    </a:ln>
                  </p:spPr>
                  <p:style>
                    <a:lnRef idx="1">
                      <a:schemeClr val="accent1"/>
                    </a:lnRef>
                    <a:fillRef idx="0">
                      <a:schemeClr val="accent1"/>
                    </a:fillRef>
                    <a:effectRef idx="0">
                      <a:schemeClr val="accent1"/>
                    </a:effectRef>
                    <a:fontRef idx="minor">
                      <a:schemeClr val="tx1"/>
                    </a:fontRef>
                  </p:style>
                </p:cxnSp>
                <p:cxnSp>
                  <p:nvCxnSpPr>
                    <p:cNvPr id="73" name="Straight Connector 72"/>
                    <p:cNvCxnSpPr/>
                    <p:nvPr/>
                  </p:nvCxnSpPr>
                  <p:spPr>
                    <a:xfrm flipV="1">
                      <a:off x="999472" y="7841357"/>
                      <a:ext cx="446508" cy="7"/>
                    </a:xfrm>
                    <a:prstGeom prst="line">
                      <a:avLst/>
                    </a:prstGeom>
                    <a:ln w="19050">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78" name="Straight Connector 77"/>
                    <p:cNvCxnSpPr/>
                    <p:nvPr/>
                  </p:nvCxnSpPr>
                  <p:spPr>
                    <a:xfrm flipV="1">
                      <a:off x="1001536" y="7886842"/>
                      <a:ext cx="446508" cy="7"/>
                    </a:xfrm>
                    <a:prstGeom prst="line">
                      <a:avLst/>
                    </a:prstGeom>
                    <a:ln w="19050">
                      <a:solidFill>
                        <a:srgbClr val="FF99FF"/>
                      </a:solidFill>
                    </a:ln>
                  </p:spPr>
                  <p:style>
                    <a:lnRef idx="1">
                      <a:schemeClr val="accent1"/>
                    </a:lnRef>
                    <a:fillRef idx="0">
                      <a:schemeClr val="accent1"/>
                    </a:fillRef>
                    <a:effectRef idx="0">
                      <a:schemeClr val="accent1"/>
                    </a:effectRef>
                    <a:fontRef idx="minor">
                      <a:schemeClr val="tx1"/>
                    </a:fontRef>
                  </p:style>
                </p:cxnSp>
                <p:cxnSp>
                  <p:nvCxnSpPr>
                    <p:cNvPr id="81" name="Straight Connector 80"/>
                    <p:cNvCxnSpPr/>
                    <p:nvPr/>
                  </p:nvCxnSpPr>
                  <p:spPr>
                    <a:xfrm flipV="1">
                      <a:off x="999472" y="7927097"/>
                      <a:ext cx="446508" cy="7"/>
                    </a:xfrm>
                    <a:prstGeom prst="line">
                      <a:avLst/>
                    </a:prstGeom>
                    <a:ln w="19050">
                      <a:solidFill>
                        <a:srgbClr val="00FFFF"/>
                      </a:solidFill>
                    </a:ln>
                  </p:spPr>
                  <p:style>
                    <a:lnRef idx="1">
                      <a:schemeClr val="accent1"/>
                    </a:lnRef>
                    <a:fillRef idx="0">
                      <a:schemeClr val="accent1"/>
                    </a:fillRef>
                    <a:effectRef idx="0">
                      <a:schemeClr val="accent1"/>
                    </a:effectRef>
                    <a:fontRef idx="minor">
                      <a:schemeClr val="tx1"/>
                    </a:fontRef>
                  </p:style>
                </p:cxnSp>
              </p:grpSp>
            </p:grpSp>
            <p:grpSp>
              <p:nvGrpSpPr>
                <p:cNvPr id="44" name="Group 43"/>
                <p:cNvGrpSpPr/>
                <p:nvPr/>
              </p:nvGrpSpPr>
              <p:grpSpPr>
                <a:xfrm>
                  <a:off x="247367" y="2419995"/>
                  <a:ext cx="6084850" cy="1472744"/>
                  <a:chOff x="221719" y="2616513"/>
                  <a:chExt cx="6084850" cy="1472744"/>
                </a:xfrm>
              </p:grpSpPr>
              <p:pic>
                <p:nvPicPr>
                  <p:cNvPr id="132" name="Picture 13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17794" y="2964151"/>
                    <a:ext cx="1180051" cy="1125106"/>
                  </a:xfrm>
                  <a:prstGeom prst="rect">
                    <a:avLst/>
                  </a:prstGeom>
                </p:spPr>
              </p:pic>
              <p:pic>
                <p:nvPicPr>
                  <p:cNvPr id="133" name="Picture 132"/>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521205" y="2949110"/>
                    <a:ext cx="1182842" cy="1125106"/>
                  </a:xfrm>
                  <a:prstGeom prst="rect">
                    <a:avLst/>
                  </a:prstGeom>
                </p:spPr>
              </p:pic>
              <p:pic>
                <p:nvPicPr>
                  <p:cNvPr id="134" name="Picture 133"/>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2706269" y="2963867"/>
                    <a:ext cx="1178662" cy="1125106"/>
                  </a:xfrm>
                  <a:prstGeom prst="rect">
                    <a:avLst/>
                  </a:prstGeom>
                </p:spPr>
              </p:pic>
              <p:pic>
                <p:nvPicPr>
                  <p:cNvPr id="135" name="Picture 134"/>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3915699" y="2949110"/>
                    <a:ext cx="1180051" cy="1125106"/>
                  </a:xfrm>
                  <a:prstGeom prst="rect">
                    <a:avLst/>
                  </a:prstGeom>
                </p:spPr>
              </p:pic>
              <p:pic>
                <p:nvPicPr>
                  <p:cNvPr id="136" name="Picture 135"/>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5126518" y="2949110"/>
                    <a:ext cx="1180051" cy="1125106"/>
                  </a:xfrm>
                  <a:prstGeom prst="rect">
                    <a:avLst/>
                  </a:prstGeom>
                </p:spPr>
              </p:pic>
              <p:sp>
                <p:nvSpPr>
                  <p:cNvPr id="82" name="TextBox 81"/>
                  <p:cNvSpPr txBox="1"/>
                  <p:nvPr/>
                </p:nvSpPr>
                <p:spPr>
                  <a:xfrm>
                    <a:off x="221719" y="2631837"/>
                    <a:ext cx="253305" cy="264958"/>
                  </a:xfrm>
                  <a:prstGeom prst="rect">
                    <a:avLst/>
                  </a:prstGeom>
                  <a:noFill/>
                </p:spPr>
                <p:txBody>
                  <a:bodyPr wrap="none" rtlCol="0">
                    <a:spAutoFit/>
                  </a:bodyPr>
                  <a:lstStyle/>
                  <a:p>
                    <a:pPr defTabSz="257175"/>
                    <a:r>
                      <a:rPr lang="fi-FI" sz="1200" dirty="0">
                        <a:solidFill>
                          <a:prstClr val="black"/>
                        </a:solidFill>
                        <a:latin typeface="Calibri" panose="020F0502020204030204"/>
                      </a:rPr>
                      <a:t>b</a:t>
                    </a:r>
                  </a:p>
                </p:txBody>
              </p:sp>
              <p:sp>
                <p:nvSpPr>
                  <p:cNvPr id="25" name="TextBox 24"/>
                  <p:cNvSpPr txBox="1"/>
                  <p:nvPr/>
                </p:nvSpPr>
                <p:spPr>
                  <a:xfrm>
                    <a:off x="1397954" y="2616513"/>
                    <a:ext cx="239506" cy="264958"/>
                  </a:xfrm>
                  <a:prstGeom prst="rect">
                    <a:avLst/>
                  </a:prstGeom>
                  <a:noFill/>
                </p:spPr>
                <p:txBody>
                  <a:bodyPr wrap="none" rtlCol="0">
                    <a:spAutoFit/>
                  </a:bodyPr>
                  <a:lstStyle/>
                  <a:p>
                    <a:pPr defTabSz="257175"/>
                    <a:r>
                      <a:rPr lang="fi-FI" sz="1200" dirty="0">
                        <a:solidFill>
                          <a:prstClr val="black"/>
                        </a:solidFill>
                        <a:latin typeface="Calibri" panose="020F0502020204030204"/>
                      </a:rPr>
                      <a:t>c</a:t>
                    </a:r>
                  </a:p>
                </p:txBody>
              </p:sp>
              <p:sp>
                <p:nvSpPr>
                  <p:cNvPr id="26" name="TextBox 25"/>
                  <p:cNvSpPr txBox="1"/>
                  <p:nvPr/>
                </p:nvSpPr>
                <p:spPr>
                  <a:xfrm>
                    <a:off x="2542882" y="2630805"/>
                    <a:ext cx="253305" cy="264958"/>
                  </a:xfrm>
                  <a:prstGeom prst="rect">
                    <a:avLst/>
                  </a:prstGeom>
                  <a:noFill/>
                </p:spPr>
                <p:txBody>
                  <a:bodyPr wrap="none" rtlCol="0">
                    <a:spAutoFit/>
                  </a:bodyPr>
                  <a:lstStyle/>
                  <a:p>
                    <a:pPr defTabSz="257175"/>
                    <a:r>
                      <a:rPr lang="fi-FI" sz="1200" dirty="0">
                        <a:solidFill>
                          <a:prstClr val="black"/>
                        </a:solidFill>
                        <a:latin typeface="Calibri" panose="020F0502020204030204"/>
                      </a:rPr>
                      <a:t>d</a:t>
                    </a:r>
                  </a:p>
                </p:txBody>
              </p:sp>
              <p:sp>
                <p:nvSpPr>
                  <p:cNvPr id="27" name="TextBox 26"/>
                  <p:cNvSpPr txBox="1"/>
                  <p:nvPr/>
                </p:nvSpPr>
                <p:spPr>
                  <a:xfrm>
                    <a:off x="3788446" y="2630805"/>
                    <a:ext cx="250239" cy="264958"/>
                  </a:xfrm>
                  <a:prstGeom prst="rect">
                    <a:avLst/>
                  </a:prstGeom>
                  <a:noFill/>
                </p:spPr>
                <p:txBody>
                  <a:bodyPr wrap="none" rtlCol="0">
                    <a:spAutoFit/>
                  </a:bodyPr>
                  <a:lstStyle/>
                  <a:p>
                    <a:pPr defTabSz="257175"/>
                    <a:r>
                      <a:rPr lang="fi-FI" sz="1200" dirty="0">
                        <a:solidFill>
                          <a:prstClr val="black"/>
                        </a:solidFill>
                        <a:latin typeface="Calibri" panose="020F0502020204030204"/>
                      </a:rPr>
                      <a:t>e</a:t>
                    </a:r>
                  </a:p>
                </p:txBody>
              </p:sp>
              <p:sp>
                <p:nvSpPr>
                  <p:cNvPr id="28" name="TextBox 27"/>
                  <p:cNvSpPr txBox="1"/>
                  <p:nvPr/>
                </p:nvSpPr>
                <p:spPr>
                  <a:xfrm>
                    <a:off x="5015613" y="2630805"/>
                    <a:ext cx="221106" cy="264958"/>
                  </a:xfrm>
                  <a:prstGeom prst="rect">
                    <a:avLst/>
                  </a:prstGeom>
                  <a:noFill/>
                </p:spPr>
                <p:txBody>
                  <a:bodyPr wrap="none" rtlCol="0">
                    <a:spAutoFit/>
                  </a:bodyPr>
                  <a:lstStyle/>
                  <a:p>
                    <a:pPr defTabSz="257175"/>
                    <a:r>
                      <a:rPr lang="fi-FI" sz="1200" dirty="0">
                        <a:solidFill>
                          <a:prstClr val="black"/>
                        </a:solidFill>
                        <a:latin typeface="Calibri" panose="020F0502020204030204"/>
                      </a:rPr>
                      <a:t>f</a:t>
                    </a:r>
                  </a:p>
                </p:txBody>
              </p:sp>
            </p:grpSp>
            <p:grpSp>
              <p:nvGrpSpPr>
                <p:cNvPr id="35" name="Group 34"/>
                <p:cNvGrpSpPr/>
                <p:nvPr/>
              </p:nvGrpSpPr>
              <p:grpSpPr>
                <a:xfrm>
                  <a:off x="141310" y="4377186"/>
                  <a:ext cx="2305210" cy="2075619"/>
                  <a:chOff x="136159" y="4255806"/>
                  <a:chExt cx="2308075" cy="2210071"/>
                </a:xfrm>
              </p:grpSpPr>
              <p:pic>
                <p:nvPicPr>
                  <p:cNvPr id="84" name="Picture 83" descr="pca_snap.png - PDF-XChange Editor"/>
                  <p:cNvPicPr>
                    <a:picLocks noChangeAspect="1"/>
                  </p:cNvPicPr>
                  <p:nvPr/>
                </p:nvPicPr>
                <p:blipFill rotWithShape="1">
                  <a:blip r:embed="rId9" cstate="print">
                    <a:extLst>
                      <a:ext uri="{28A0092B-C50C-407E-A947-70E740481C1C}">
                        <a14:useLocalDpi xmlns:a14="http://schemas.microsoft.com/office/drawing/2010/main" val="0"/>
                      </a:ext>
                    </a:extLst>
                  </a:blip>
                  <a:srcRect l="29972" t="25135" r="34704" b="14111"/>
                  <a:stretch/>
                </p:blipFill>
                <p:spPr>
                  <a:xfrm>
                    <a:off x="430981" y="4255806"/>
                    <a:ext cx="2013253" cy="2103301"/>
                  </a:xfrm>
                  <a:prstGeom prst="rect">
                    <a:avLst/>
                  </a:prstGeom>
                </p:spPr>
              </p:pic>
              <p:sp>
                <p:nvSpPr>
                  <p:cNvPr id="85" name="Rectangle 84"/>
                  <p:cNvSpPr/>
                  <p:nvPr/>
                </p:nvSpPr>
                <p:spPr>
                  <a:xfrm rot="19460848">
                    <a:off x="377701" y="5606132"/>
                    <a:ext cx="935104" cy="10512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8932" tIns="14467" rIns="28932" bIns="14467" numCol="1" spcCol="0" rtlCol="0" fromWordArt="0" anchor="ctr" anchorCtr="0" forceAA="0" compatLnSpc="1">
                    <a:prstTxWarp prst="textNoShape">
                      <a:avLst/>
                    </a:prstTxWarp>
                    <a:noAutofit/>
                  </a:bodyPr>
                  <a:lstStyle/>
                  <a:p>
                    <a:pPr algn="ctr" defTabSz="257175"/>
                    <a:r>
                      <a:rPr lang="fi-FI" sz="1000" dirty="0">
                        <a:solidFill>
                          <a:prstClr val="black"/>
                        </a:solidFill>
                        <a:latin typeface="Calibri" panose="020F0502020204030204"/>
                      </a:rPr>
                      <a:t>PC1</a:t>
                    </a:r>
                  </a:p>
                  <a:p>
                    <a:pPr algn="ctr" defTabSz="257175"/>
                    <a:r>
                      <a:rPr lang="fi-FI" sz="1000" dirty="0">
                        <a:solidFill>
                          <a:prstClr val="black"/>
                        </a:solidFill>
                        <a:latin typeface="Calibri" panose="020F0502020204030204"/>
                      </a:rPr>
                      <a:t>(23%)</a:t>
                    </a:r>
                  </a:p>
                </p:txBody>
              </p:sp>
              <p:sp>
                <p:nvSpPr>
                  <p:cNvPr id="86" name="Rounded Rectangle 85"/>
                  <p:cNvSpPr/>
                  <p:nvPr/>
                </p:nvSpPr>
                <p:spPr>
                  <a:xfrm rot="471197">
                    <a:off x="668894" y="6320536"/>
                    <a:ext cx="996934" cy="145341"/>
                  </a:xfrm>
                  <a:prstGeom prst="round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8932" tIns="14467" rIns="28932" bIns="14467" numCol="1" spcCol="0" rtlCol="0" fromWordArt="0" anchor="ctr" anchorCtr="0" forceAA="0" compatLnSpc="1">
                    <a:prstTxWarp prst="textNoShape">
                      <a:avLst/>
                    </a:prstTxWarp>
                    <a:noAutofit/>
                  </a:bodyPr>
                  <a:lstStyle/>
                  <a:p>
                    <a:pPr algn="ctr" defTabSz="257175"/>
                    <a:r>
                      <a:rPr lang="fi-FI" sz="1000" dirty="0">
                        <a:solidFill>
                          <a:prstClr val="black"/>
                        </a:solidFill>
                        <a:latin typeface="Calibri" panose="020F0502020204030204"/>
                      </a:rPr>
                      <a:t>PC2 (16%)</a:t>
                    </a:r>
                  </a:p>
                </p:txBody>
              </p:sp>
              <p:sp>
                <p:nvSpPr>
                  <p:cNvPr id="124" name="TextBox 123"/>
                  <p:cNvSpPr txBox="1"/>
                  <p:nvPr/>
                </p:nvSpPr>
                <p:spPr>
                  <a:xfrm>
                    <a:off x="136159" y="4853466"/>
                    <a:ext cx="432320" cy="889466"/>
                  </a:xfrm>
                  <a:prstGeom prst="rect">
                    <a:avLst/>
                  </a:prstGeom>
                  <a:noFill/>
                </p:spPr>
                <p:txBody>
                  <a:bodyPr vert="vert270" wrap="none" rtlCol="0">
                    <a:spAutoFit/>
                  </a:bodyPr>
                  <a:lstStyle/>
                  <a:p>
                    <a:pPr defTabSz="257175"/>
                    <a:r>
                      <a:rPr lang="fi-FI" sz="1000" dirty="0">
                        <a:solidFill>
                          <a:prstClr val="black"/>
                        </a:solidFill>
                        <a:latin typeface="Calibri" panose="020F0502020204030204"/>
                      </a:rPr>
                      <a:t>PC3: (15%)</a:t>
                    </a:r>
                  </a:p>
                </p:txBody>
              </p:sp>
            </p:grpSp>
            <p:sp>
              <p:nvSpPr>
                <p:cNvPr id="30" name="TextBox 29"/>
                <p:cNvSpPr txBox="1"/>
                <p:nvPr/>
              </p:nvSpPr>
              <p:spPr>
                <a:xfrm>
                  <a:off x="3353424" y="4225516"/>
                  <a:ext cx="253304" cy="264958"/>
                </a:xfrm>
                <a:prstGeom prst="rect">
                  <a:avLst/>
                </a:prstGeom>
                <a:noFill/>
              </p:spPr>
              <p:txBody>
                <a:bodyPr wrap="none" rtlCol="0">
                  <a:spAutoFit/>
                </a:bodyPr>
                <a:lstStyle/>
                <a:p>
                  <a:pPr defTabSz="257175"/>
                  <a:r>
                    <a:rPr lang="fi-FI" sz="1200" dirty="0">
                      <a:solidFill>
                        <a:prstClr val="black"/>
                      </a:solidFill>
                      <a:latin typeface="Calibri" panose="020F0502020204030204"/>
                    </a:rPr>
                    <a:t>h</a:t>
                  </a:r>
                </a:p>
              </p:txBody>
            </p:sp>
          </p:grpSp>
        </p:grpSp>
        <p:sp>
          <p:nvSpPr>
            <p:cNvPr id="29" name="TextBox 28"/>
            <p:cNvSpPr txBox="1"/>
            <p:nvPr/>
          </p:nvSpPr>
          <p:spPr>
            <a:xfrm>
              <a:off x="3443964" y="3189361"/>
              <a:ext cx="138172" cy="149039"/>
            </a:xfrm>
            <a:prstGeom prst="rect">
              <a:avLst/>
            </a:prstGeom>
            <a:noFill/>
          </p:spPr>
          <p:txBody>
            <a:bodyPr wrap="none" rtlCol="0">
              <a:spAutoFit/>
            </a:bodyPr>
            <a:lstStyle/>
            <a:p>
              <a:pPr defTabSz="257175"/>
              <a:r>
                <a:rPr lang="fi-FI" sz="1200" dirty="0">
                  <a:solidFill>
                    <a:prstClr val="black"/>
                  </a:solidFill>
                  <a:latin typeface="Calibri" panose="020F0502020204030204"/>
                </a:rPr>
                <a:t>g</a:t>
              </a:r>
            </a:p>
          </p:txBody>
        </p:sp>
        <p:sp>
          <p:nvSpPr>
            <p:cNvPr id="106" name="TextBox 105"/>
            <p:cNvSpPr txBox="1"/>
            <p:nvPr/>
          </p:nvSpPr>
          <p:spPr>
            <a:xfrm>
              <a:off x="3773292" y="1983532"/>
              <a:ext cx="249778" cy="176638"/>
            </a:xfrm>
            <a:prstGeom prst="rect">
              <a:avLst/>
            </a:prstGeom>
            <a:noFill/>
          </p:spPr>
          <p:txBody>
            <a:bodyPr wrap="none" rtlCol="0">
              <a:spAutoFit/>
            </a:bodyPr>
            <a:lstStyle/>
            <a:p>
              <a:pPr defTabSz="257175"/>
              <a:r>
                <a:rPr lang="fi-FI" sz="1000" dirty="0">
                  <a:solidFill>
                    <a:prstClr val="black"/>
                  </a:solidFill>
                  <a:latin typeface="Arial" panose="020B0604020202020204" pitchFamily="34" charset="0"/>
                  <a:cs typeface="Arial" panose="020B0604020202020204" pitchFamily="34" charset="0"/>
                </a:rPr>
                <a:t>R2</a:t>
              </a:r>
            </a:p>
          </p:txBody>
        </p:sp>
      </p:grpSp>
      <p:sp>
        <p:nvSpPr>
          <p:cNvPr id="18" name="Rectangle 17"/>
          <p:cNvSpPr/>
          <p:nvPr/>
        </p:nvSpPr>
        <p:spPr>
          <a:xfrm>
            <a:off x="813389" y="4870967"/>
            <a:ext cx="7621381" cy="1938992"/>
          </a:xfrm>
          <a:prstGeom prst="rect">
            <a:avLst/>
          </a:prstGeom>
        </p:spPr>
        <p:txBody>
          <a:bodyPr wrap="square">
            <a:spAutoFit/>
          </a:bodyPr>
          <a:lstStyle/>
          <a:p>
            <a:pPr>
              <a:spcAft>
                <a:spcPts val="0"/>
              </a:spcAft>
            </a:pPr>
            <a:r>
              <a:rPr lang="en-US" sz="1200" b="1"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Figure 1. Experimental design of the inoculation experiment and principal component analysis of the resulting differential gene expression in five </a:t>
            </a:r>
            <a:r>
              <a:rPr lang="en-US" sz="1200" b="1" i="1"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Plantago lanceolata</a:t>
            </a:r>
            <a:r>
              <a:rPr lang="en-US" sz="1200" b="1"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genotypes.</a:t>
            </a:r>
            <a:r>
              <a:rPr lang="en-US" sz="12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(a) For each of five </a:t>
            </a:r>
            <a:r>
              <a:rPr lang="en-US" sz="1200" i="1"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P. lanceolata</a:t>
            </a:r>
            <a:r>
              <a:rPr lang="en-US" sz="12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genotypes, three clones were inoculated with a strain of </a:t>
            </a:r>
            <a:r>
              <a:rPr lang="en-US" sz="1200" i="1" dirty="0" err="1">
                <a:solidFill>
                  <a:srgbClr val="000000"/>
                </a:solidFill>
                <a:latin typeface="Times New Roman" panose="02020603050405020304" pitchFamily="18" charset="0"/>
                <a:ea typeface="Calibri" panose="020F0502020204030204" pitchFamily="34" charset="0"/>
                <a:cs typeface="Times New Roman" panose="02020603050405020304" pitchFamily="18" charset="0"/>
              </a:rPr>
              <a:t>Podosphaera</a:t>
            </a:r>
            <a:r>
              <a:rPr lang="en-US" sz="12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a:t>
            </a:r>
            <a:r>
              <a:rPr lang="en-US" sz="1200" i="1" dirty="0" err="1">
                <a:solidFill>
                  <a:srgbClr val="000000"/>
                </a:solidFill>
                <a:latin typeface="Times New Roman" panose="02020603050405020304" pitchFamily="18" charset="0"/>
                <a:ea typeface="Calibri" panose="020F0502020204030204" pitchFamily="34" charset="0"/>
                <a:cs typeface="Times New Roman" panose="02020603050405020304" pitchFamily="18" charset="0"/>
              </a:rPr>
              <a:t>plantaginis</a:t>
            </a:r>
            <a:r>
              <a:rPr lang="en-US" sz="12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 and three clones were mock-inoculated as control. RNA was extracted at 72 hours post inoculation, and the phenotypes (resistant or susceptible) were scored at day 14 post inoculation. (b-f) The effect of the inoculation treatment within each genotype is illustrated with Principal Component Analysis (PCA) where the first two axes (PC1 and PC2) explain between 37-65% and 13-30 percent of the variation. All plots show a clear treatment effect. </a:t>
            </a:r>
            <a:endParaRPr lang="fi-FI" sz="1200" dirty="0">
              <a:latin typeface="Calibri" panose="020F0502020204030204" pitchFamily="34" charset="0"/>
              <a:ea typeface="Calibri" panose="020F0502020204030204" pitchFamily="34" charset="0"/>
              <a:cs typeface="Times New Roman" panose="02020603050405020304" pitchFamily="18" charset="0"/>
            </a:endParaRPr>
          </a:p>
          <a:p>
            <a:pPr>
              <a:spcAft>
                <a:spcPts val="0"/>
              </a:spcAft>
            </a:pPr>
            <a:r>
              <a:rPr lang="en-US" sz="12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(g) When analyzed together, the genotypes separate by their gene expression along PC1, PC2 and PC3 axes, which explain 23, 16 and 15 percent of the variation, respectively. (h) Within genotypes, R1-3 and S1-2 showed varying numbers of significantly up (red) and down (blue) regulated genes in response to the inoculation treatment. </a:t>
            </a:r>
            <a:r>
              <a:rPr lang="en-US" sz="1200" dirty="0">
                <a:solidFill>
                  <a:srgbClr val="000000"/>
                </a:solidFill>
                <a:latin typeface="Times" panose="02020603050405020304" pitchFamily="18" charset="0"/>
                <a:ea typeface="Calibri" panose="020F0502020204030204" pitchFamily="34" charset="0"/>
                <a:cs typeface="Times New Roman" panose="02020603050405020304" pitchFamily="18" charset="0"/>
              </a:rPr>
              <a:t> </a:t>
            </a:r>
            <a:endParaRPr lang="fi-FI" sz="1200" dirty="0">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47841446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532888" y="5375343"/>
            <a:ext cx="6292146" cy="1061829"/>
          </a:xfrm>
          <a:prstGeom prst="rect">
            <a:avLst/>
          </a:prstGeom>
        </p:spPr>
        <p:txBody>
          <a:bodyPr wrap="square">
            <a:spAutoFit/>
          </a:bodyPr>
          <a:lstStyle/>
          <a:p>
            <a:pPr marL="0" marR="0" lvl="0" indent="0" algn="l" defTabSz="342900" rtl="0" eaLnBrk="1" fontAlgn="auto" latinLnBrk="0" hangingPunct="1">
              <a:lnSpc>
                <a:spcPct val="100000"/>
              </a:lnSpc>
              <a:spcBef>
                <a:spcPts val="0"/>
              </a:spcBef>
              <a:spcAft>
                <a:spcPts val="0"/>
              </a:spcAft>
              <a:buClrTx/>
              <a:buSzTx/>
              <a:buFontTx/>
              <a:buNone/>
              <a:tabLst/>
              <a:defRPr/>
            </a:pPr>
            <a:r>
              <a:rPr kumimoji="0" lang="en-US" sz="900" b="1" i="0" u="none" strike="noStrike" kern="1200" cap="none" spc="0" normalizeH="0" baseline="0" noProof="0" dirty="0">
                <a:ln>
                  <a:noFill/>
                </a:ln>
                <a:solidFill>
                  <a:prstClr val="black"/>
                </a:solidFill>
                <a:effectLst/>
                <a:uLnTx/>
                <a:uFillTx/>
                <a:latin typeface="Times New Roman" panose="02020603050405020304" pitchFamily="18" charset="0"/>
                <a:ea typeface="Calibri" panose="020F0502020204030204" pitchFamily="34" charset="0"/>
                <a:cs typeface="Times New Roman" panose="02020603050405020304" pitchFamily="18" charset="0"/>
              </a:rPr>
              <a:t>Figure 2.  Redundancy analysis (RDA) of </a:t>
            </a:r>
            <a:r>
              <a:rPr kumimoji="0" lang="en-US" sz="900" b="1" i="0" u="none" strike="noStrike" kern="1200" cap="none" spc="0" normalizeH="0" baseline="0" noProof="0" dirty="0" err="1">
                <a:ln>
                  <a:noFill/>
                </a:ln>
                <a:solidFill>
                  <a:prstClr val="black"/>
                </a:solidFill>
                <a:effectLst/>
                <a:uLnTx/>
                <a:uFillTx/>
                <a:latin typeface="Times New Roman" panose="02020603050405020304" pitchFamily="18" charset="0"/>
                <a:ea typeface="Calibri" panose="020F0502020204030204" pitchFamily="34" charset="0"/>
                <a:cs typeface="Times New Roman" panose="02020603050405020304" pitchFamily="18" charset="0"/>
              </a:rPr>
              <a:t>RNASeq</a:t>
            </a:r>
            <a:r>
              <a:rPr kumimoji="0" lang="en-US" sz="900" b="1" i="0" u="none" strike="noStrike" kern="1200" cap="none" spc="0" normalizeH="0" baseline="0" noProof="0" dirty="0">
                <a:ln>
                  <a:noFill/>
                </a:ln>
                <a:solidFill>
                  <a:prstClr val="black"/>
                </a:solidFill>
                <a:effectLst/>
                <a:uLnTx/>
                <a:uFillTx/>
                <a:latin typeface="Times New Roman" panose="02020603050405020304" pitchFamily="18" charset="0"/>
                <a:ea typeface="Calibri" panose="020F0502020204030204" pitchFamily="34" charset="0"/>
                <a:cs typeface="Times New Roman" panose="02020603050405020304" pitchFamily="18" charset="0"/>
              </a:rPr>
              <a:t> data.</a:t>
            </a:r>
            <a:r>
              <a:rPr kumimoji="0" lang="en-US" sz="900" b="0" i="0" u="none" strike="noStrike" kern="1200" cap="none" spc="0" normalizeH="0" baseline="0" noProof="0" dirty="0">
                <a:ln>
                  <a:noFill/>
                </a:ln>
                <a:solidFill>
                  <a:prstClr val="black"/>
                </a:solidFill>
                <a:effectLst/>
                <a:uLnTx/>
                <a:uFillTx/>
                <a:latin typeface="Times New Roman" panose="02020603050405020304" pitchFamily="18" charset="0"/>
                <a:ea typeface="Calibri" panose="020F0502020204030204" pitchFamily="34" charset="0"/>
                <a:cs typeface="Times New Roman" panose="02020603050405020304" pitchFamily="18" charset="0"/>
              </a:rPr>
              <a:t> </a:t>
            </a:r>
            <a:r>
              <a:rPr kumimoji="0" lang="en-US" sz="900" i="0" u="none" strike="noStrike" kern="1200" cap="none" spc="0" normalizeH="0" baseline="0" noProof="0" dirty="0">
                <a:ln>
                  <a:noFill/>
                </a:ln>
                <a:solidFill>
                  <a:prstClr val="black"/>
                </a:solidFill>
                <a:effectLst/>
                <a:uLnTx/>
                <a:uFillTx/>
                <a:latin typeface="Times New Roman" panose="02020603050405020304" pitchFamily="18" charset="0"/>
                <a:ea typeface="Calibri" panose="020F0502020204030204" pitchFamily="34" charset="0"/>
                <a:cs typeface="Times New Roman" panose="02020603050405020304" pitchFamily="18" charset="0"/>
              </a:rPr>
              <a:t>(a)</a:t>
            </a:r>
            <a:r>
              <a:rPr kumimoji="0" lang="en-US" sz="900" b="0" i="0" u="none" strike="noStrike" kern="1200" cap="none" spc="0" normalizeH="0" baseline="0" noProof="0" dirty="0">
                <a:ln>
                  <a:noFill/>
                </a:ln>
                <a:solidFill>
                  <a:prstClr val="black"/>
                </a:solidFill>
                <a:effectLst/>
                <a:uLnTx/>
                <a:uFillTx/>
                <a:latin typeface="Times New Roman" panose="02020603050405020304" pitchFamily="18" charset="0"/>
                <a:ea typeface="Calibri" panose="020F0502020204030204" pitchFamily="34" charset="0"/>
                <a:cs typeface="Times New Roman" panose="02020603050405020304" pitchFamily="18" charset="0"/>
              </a:rPr>
              <a:t> Discriminative axes RD1 and RD2 explain 15 and 11 percent of the genotype variation, respectively.</a:t>
            </a:r>
            <a:r>
              <a:rPr kumimoji="0" lang="en-US" sz="900" b="0" i="0" u="none" strike="noStrike" kern="1200" cap="none" spc="0" normalizeH="0" noProof="0" dirty="0">
                <a:ln>
                  <a:noFill/>
                </a:ln>
                <a:solidFill>
                  <a:prstClr val="black"/>
                </a:solidFill>
                <a:effectLst/>
                <a:uLnTx/>
                <a:uFillTx/>
                <a:latin typeface="Times New Roman" panose="02020603050405020304" pitchFamily="18" charset="0"/>
                <a:ea typeface="Calibri" panose="020F0502020204030204" pitchFamily="34" charset="0"/>
                <a:cs typeface="Times New Roman" panose="02020603050405020304" pitchFamily="18" charset="0"/>
              </a:rPr>
              <a:t> (b) The genotypes are best separated </a:t>
            </a:r>
            <a:r>
              <a:rPr lang="en-US" sz="900" dirty="0">
                <a:solidFill>
                  <a:prstClr val="black"/>
                </a:solidFill>
                <a:latin typeface="Times New Roman" panose="02020603050405020304" pitchFamily="18" charset="0"/>
                <a:ea typeface="Calibri" panose="020F0502020204030204" pitchFamily="34" charset="0"/>
                <a:cs typeface="Times New Roman" panose="02020603050405020304" pitchFamily="18" charset="0"/>
              </a:rPr>
              <a:t>when RD1 is plotted against RD3 (explaining 9% of the variation). </a:t>
            </a:r>
            <a:r>
              <a:rPr kumimoji="0" lang="en-US" sz="900" b="0" i="0" u="none" strike="noStrike" kern="1200" cap="none" spc="0" normalizeH="0" baseline="0" noProof="0" dirty="0">
                <a:ln>
                  <a:noFill/>
                </a:ln>
                <a:solidFill>
                  <a:prstClr val="black"/>
                </a:solidFill>
                <a:effectLst/>
                <a:uLnTx/>
                <a:uFillTx/>
                <a:latin typeface="Times New Roman" panose="02020603050405020304" pitchFamily="18" charset="0"/>
                <a:ea typeface="Calibri" panose="020F0502020204030204" pitchFamily="34" charset="0"/>
                <a:cs typeface="Times New Roman" panose="02020603050405020304" pitchFamily="18" charset="0"/>
              </a:rPr>
              <a:t>(</a:t>
            </a:r>
            <a:r>
              <a:rPr lang="en-US" sz="900" dirty="0">
                <a:solidFill>
                  <a:prstClr val="black"/>
                </a:solidFill>
                <a:latin typeface="Times New Roman" panose="02020603050405020304" pitchFamily="18" charset="0"/>
                <a:ea typeface="Calibri" panose="020F0502020204030204" pitchFamily="34" charset="0"/>
                <a:cs typeface="Times New Roman" panose="02020603050405020304" pitchFamily="18" charset="0"/>
              </a:rPr>
              <a:t>c</a:t>
            </a:r>
            <a:r>
              <a:rPr kumimoji="0" lang="en-US" sz="900" b="0" i="0" u="none" strike="noStrike" kern="1200" cap="none" spc="0" normalizeH="0" baseline="0" noProof="0" dirty="0">
                <a:ln>
                  <a:noFill/>
                </a:ln>
                <a:solidFill>
                  <a:prstClr val="black"/>
                </a:solidFill>
                <a:effectLst/>
                <a:uLnTx/>
                <a:uFillTx/>
                <a:latin typeface="Times New Roman" panose="02020603050405020304" pitchFamily="18" charset="0"/>
                <a:ea typeface="Calibri" panose="020F0502020204030204" pitchFamily="34" charset="0"/>
                <a:cs typeface="Times New Roman" panose="02020603050405020304" pitchFamily="18" charset="0"/>
              </a:rPr>
              <a:t>) </a:t>
            </a:r>
            <a:r>
              <a:rPr kumimoji="0" lang="en-US" sz="900" b="0" i="0" u="none" strike="noStrike" kern="1200" cap="none" spc="0" normalizeH="0" baseline="0" noProof="0" dirty="0">
                <a:ln>
                  <a:noFill/>
                </a:ln>
                <a:solidFill>
                  <a:srgbClr val="FF0000"/>
                </a:solidFill>
                <a:effectLst/>
                <a:uLnTx/>
                <a:uFillTx/>
                <a:latin typeface="Times New Roman" panose="02020603050405020304" pitchFamily="18" charset="0"/>
                <a:ea typeface="Calibri" panose="020F0502020204030204" pitchFamily="34" charset="0"/>
                <a:cs typeface="Times New Roman" panose="02020603050405020304" pitchFamily="18" charset="0"/>
              </a:rPr>
              <a:t> </a:t>
            </a:r>
            <a:r>
              <a:rPr kumimoji="0" lang="en-US" sz="900" b="0" i="0" u="none" strike="noStrike" kern="1200" cap="none" spc="0" normalizeH="0" baseline="0" noProof="0" dirty="0">
                <a:ln>
                  <a:noFill/>
                </a:ln>
                <a:solidFill>
                  <a:srgbClr val="000000"/>
                </a:solidFill>
                <a:effectLst/>
                <a:uLnTx/>
                <a:uFillTx/>
                <a:latin typeface="Times New Roman" panose="02020603050405020304" pitchFamily="18" charset="0"/>
                <a:ea typeface="Calibri" panose="020F0502020204030204" pitchFamily="34" charset="0"/>
                <a:cs typeface="Times New Roman" panose="02020603050405020304" pitchFamily="18" charset="0"/>
              </a:rPr>
              <a:t>The </a:t>
            </a:r>
            <a:r>
              <a:rPr lang="en-US" sz="9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s</a:t>
            </a:r>
            <a:r>
              <a:rPr kumimoji="0" lang="en-US" sz="900" b="0" i="0" u="none" strike="noStrike" kern="1200" cap="none" spc="0" normalizeH="0" baseline="0" noProof="0" dirty="0" err="1">
                <a:ln>
                  <a:noFill/>
                </a:ln>
                <a:solidFill>
                  <a:srgbClr val="000000"/>
                </a:solidFill>
                <a:effectLst/>
                <a:uLnTx/>
                <a:uFillTx/>
                <a:latin typeface="Times New Roman" panose="02020603050405020304" pitchFamily="18" charset="0"/>
                <a:ea typeface="Calibri" panose="020F0502020204030204" pitchFamily="34" charset="0"/>
                <a:cs typeface="Times New Roman" panose="02020603050405020304" pitchFamily="18" charset="0"/>
              </a:rPr>
              <a:t>usceptible</a:t>
            </a:r>
            <a:r>
              <a:rPr kumimoji="0" lang="en-US" sz="900" b="0" i="0" u="none" strike="noStrike" kern="1200" cap="none" spc="0" normalizeH="0" baseline="0" noProof="0" dirty="0">
                <a:ln>
                  <a:noFill/>
                </a:ln>
                <a:solidFill>
                  <a:srgbClr val="000000"/>
                </a:solidFill>
                <a:effectLst/>
                <a:uLnTx/>
                <a:uFillTx/>
                <a:latin typeface="Times New Roman" panose="02020603050405020304" pitchFamily="18" charset="0"/>
                <a:ea typeface="Calibri" panose="020F0502020204030204" pitchFamily="34" charset="0"/>
                <a:cs typeface="Times New Roman" panose="02020603050405020304" pitchFamily="18" charset="0"/>
              </a:rPr>
              <a:t> vs resistant phenotype split explains 9% of the variation. Results are displayed against principal component 1 of the remaining variation (PC1) as there is only one RD axis for phenotype </a:t>
            </a:r>
            <a:r>
              <a:rPr lang="en-US" sz="900" dirty="0">
                <a:solidFill>
                  <a:srgbClr val="000000"/>
                </a:solidFill>
                <a:latin typeface="Times New Roman" panose="02020603050405020304" pitchFamily="18" charset="0"/>
                <a:ea typeface="Calibri" panose="020F0502020204030204" pitchFamily="34" charset="0"/>
                <a:cs typeface="Times New Roman" panose="02020603050405020304" pitchFamily="18" charset="0"/>
              </a:rPr>
              <a:t>difference</a:t>
            </a:r>
            <a:r>
              <a:rPr kumimoji="0" lang="en-US" sz="900" b="0" i="0" u="none" strike="noStrike" kern="1200" cap="none" spc="0" normalizeH="0" baseline="0" noProof="0" dirty="0">
                <a:ln>
                  <a:noFill/>
                </a:ln>
                <a:solidFill>
                  <a:srgbClr val="000000"/>
                </a:solidFill>
                <a:effectLst/>
                <a:uLnTx/>
                <a:uFillTx/>
                <a:latin typeface="Times New Roman" panose="02020603050405020304" pitchFamily="18" charset="0"/>
                <a:ea typeface="Calibri" panose="020F0502020204030204" pitchFamily="34" charset="0"/>
                <a:cs typeface="Times New Roman" panose="02020603050405020304" pitchFamily="18" charset="0"/>
              </a:rPr>
              <a:t>.</a:t>
            </a:r>
            <a:r>
              <a:rPr kumimoji="0" lang="en-US" sz="900" b="0" i="0" u="none" strike="noStrike" kern="1200" cap="none" spc="0" normalizeH="0" baseline="0" noProof="0" dirty="0">
                <a:ln>
                  <a:noFill/>
                </a:ln>
                <a:solidFill>
                  <a:prstClr val="black"/>
                </a:solidFill>
                <a:effectLst/>
                <a:uLnTx/>
                <a:uFillTx/>
                <a:latin typeface="Times New Roman" panose="02020603050405020304" pitchFamily="18" charset="0"/>
                <a:ea typeface="Calibri" panose="020F0502020204030204" pitchFamily="34" charset="0"/>
                <a:cs typeface="Times New Roman" panose="02020603050405020304" pitchFamily="18" charset="0"/>
              </a:rPr>
              <a:t> (d) A Venn diagram illustrating  the number of genes that contribute significantly to variation in genotype, inoculation and genotype*inoculation interactions. (e) A Venn diagram shows the number of genes that contribute significantly to variation in phenotype, inoculation and phenotype*inoculation interaction. </a:t>
            </a:r>
            <a:endParaRPr kumimoji="0" lang="fi-FI" sz="900" b="0" i="0" u="none" strike="noStrike" kern="1200" cap="none" spc="0" normalizeH="0" baseline="0" noProof="0" dirty="0">
              <a:ln>
                <a:noFill/>
              </a:ln>
              <a:solidFill>
                <a:prstClr val="black"/>
              </a:solidFill>
              <a:effectLst/>
              <a:uLnTx/>
              <a:uFillTx/>
              <a:latin typeface="Times New Roman" panose="02020603050405020304" pitchFamily="18" charset="0"/>
              <a:ea typeface="Calibri" panose="020F0502020204030204" pitchFamily="34" charset="0"/>
              <a:cs typeface="Times New Roman" panose="02020603050405020304" pitchFamily="18" charset="0"/>
            </a:endParaRPr>
          </a:p>
        </p:txBody>
      </p:sp>
      <p:sp>
        <p:nvSpPr>
          <p:cNvPr id="14" name="TextBox 13"/>
          <p:cNvSpPr txBox="1"/>
          <p:nvPr/>
        </p:nvSpPr>
        <p:spPr>
          <a:xfrm>
            <a:off x="2224367" y="1604858"/>
            <a:ext cx="235962" cy="209288"/>
          </a:xfrm>
          <a:prstGeom prst="rect">
            <a:avLst/>
          </a:prstGeom>
          <a:noFill/>
        </p:spPr>
        <p:txBody>
          <a:bodyPr wrap="none" rtlCol="0">
            <a:spAutoFit/>
          </a:bodyPr>
          <a:lstStyle/>
          <a:p>
            <a:pPr marL="0" marR="0" lvl="0" indent="0" algn="l" defTabSz="342900" rtl="0" eaLnBrk="1" fontAlgn="auto" latinLnBrk="0" hangingPunct="1">
              <a:lnSpc>
                <a:spcPct val="100000"/>
              </a:lnSpc>
              <a:spcBef>
                <a:spcPts val="0"/>
              </a:spcBef>
              <a:spcAft>
                <a:spcPts val="0"/>
              </a:spcAft>
              <a:buClrTx/>
              <a:buSzTx/>
              <a:buFontTx/>
              <a:buNone/>
              <a:tabLst/>
              <a:defRPr/>
            </a:pPr>
            <a:r>
              <a:rPr kumimoji="0" lang="fi-FI" sz="760" b="0" i="0" u="none" strike="noStrike" kern="1200" cap="none" spc="0" normalizeH="0" baseline="0" noProof="0" dirty="0">
                <a:ln>
                  <a:noFill/>
                </a:ln>
                <a:solidFill>
                  <a:prstClr val="black"/>
                </a:solidFill>
                <a:effectLst/>
                <a:uLnTx/>
                <a:uFillTx/>
                <a:latin typeface="Calibri" panose="020F0502020204030204"/>
                <a:ea typeface="+mn-ea"/>
                <a:cs typeface="+mn-cs"/>
              </a:rPr>
              <a:t>C</a:t>
            </a:r>
          </a:p>
        </p:txBody>
      </p:sp>
      <p:grpSp>
        <p:nvGrpSpPr>
          <p:cNvPr id="5" name="Group 4"/>
          <p:cNvGrpSpPr/>
          <p:nvPr/>
        </p:nvGrpSpPr>
        <p:grpSpPr>
          <a:xfrm>
            <a:off x="1654621" y="732432"/>
            <a:ext cx="6170413" cy="3959302"/>
            <a:chOff x="1654621" y="732432"/>
            <a:chExt cx="6170413" cy="3959302"/>
          </a:xfrm>
        </p:grpSpPr>
        <p:pic>
          <p:nvPicPr>
            <p:cNvPr id="12" name="Picture 11" descr="Kuvan esikatselu">
              <a:extLst>
                <a:ext uri="{FF2B5EF4-FFF2-40B4-BE49-F238E27FC236}">
                  <a16:creationId xmlns:a16="http://schemas.microsoft.com/office/drawing/2014/main" id="{00A4DBE6-2717-9E4D-8B25-D71B94B45785}"/>
                </a:ext>
              </a:extLst>
            </p:cNvPr>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186451" y="3388318"/>
              <a:ext cx="1035487" cy="1303416"/>
            </a:xfrm>
            <a:prstGeom prst="rect">
              <a:avLst/>
            </a:prstGeom>
            <a:noFill/>
          </p:spPr>
        </p:pic>
        <p:pic>
          <p:nvPicPr>
            <p:cNvPr id="18" name="Picture 17"/>
            <p:cNvPicPr/>
            <p:nvPr/>
          </p:nvPicPr>
          <p:blipFill>
            <a:blip r:embed="rId3" cstate="print">
              <a:extLst>
                <a:ext uri="{28A0092B-C50C-407E-A947-70E740481C1C}">
                  <a14:useLocalDpi xmlns:a14="http://schemas.microsoft.com/office/drawing/2010/main" val="0"/>
                </a:ext>
              </a:extLst>
            </a:blip>
            <a:stretch>
              <a:fillRect/>
            </a:stretch>
          </p:blipFill>
          <p:spPr>
            <a:xfrm>
              <a:off x="1654621" y="814879"/>
              <a:ext cx="2074298" cy="2064585"/>
            </a:xfrm>
            <a:prstGeom prst="rect">
              <a:avLst/>
            </a:prstGeom>
          </p:spPr>
        </p:pic>
        <p:pic>
          <p:nvPicPr>
            <p:cNvPr id="19" name="Picture 18"/>
            <p:cNvPicPr/>
            <p:nvPr/>
          </p:nvPicPr>
          <p:blipFill rotWithShape="1">
            <a:blip r:embed="rId4" cstate="print">
              <a:extLst>
                <a:ext uri="{28A0092B-C50C-407E-A947-70E740481C1C}">
                  <a14:useLocalDpi xmlns:a14="http://schemas.microsoft.com/office/drawing/2010/main" val="0"/>
                </a:ext>
              </a:extLst>
            </a:blip>
            <a:srcRect l="5277"/>
            <a:stretch/>
          </p:blipFill>
          <p:spPr>
            <a:xfrm>
              <a:off x="3768381" y="814879"/>
              <a:ext cx="2042755" cy="2104118"/>
            </a:xfrm>
            <a:prstGeom prst="rect">
              <a:avLst/>
            </a:prstGeom>
          </p:spPr>
        </p:pic>
        <p:pic>
          <p:nvPicPr>
            <p:cNvPr id="20" name="Picture 19"/>
            <p:cNvPicPr/>
            <p:nvPr/>
          </p:nvPicPr>
          <p:blipFill rotWithShape="1">
            <a:blip r:embed="rId5" cstate="print">
              <a:extLst>
                <a:ext uri="{28A0092B-C50C-407E-A947-70E740481C1C}">
                  <a14:useLocalDpi xmlns:a14="http://schemas.microsoft.com/office/drawing/2010/main" val="0"/>
                </a:ext>
              </a:extLst>
            </a:blip>
            <a:srcRect l="5474" t="7539"/>
            <a:stretch/>
          </p:blipFill>
          <p:spPr>
            <a:xfrm>
              <a:off x="5849053" y="971371"/>
              <a:ext cx="1975981" cy="1920823"/>
            </a:xfrm>
            <a:prstGeom prst="rect">
              <a:avLst/>
            </a:prstGeom>
          </p:spPr>
        </p:pic>
        <p:sp>
          <p:nvSpPr>
            <p:cNvPr id="21" name="TextBox 20"/>
            <p:cNvSpPr txBox="1"/>
            <p:nvPr/>
          </p:nvSpPr>
          <p:spPr>
            <a:xfrm>
              <a:off x="1654621" y="749476"/>
              <a:ext cx="341635" cy="382499"/>
            </a:xfrm>
            <a:prstGeom prst="rect">
              <a:avLst/>
            </a:prstGeom>
            <a:noFill/>
          </p:spPr>
          <p:txBody>
            <a:bodyPr wrap="none" rtlCol="0">
              <a:spAutoFit/>
            </a:bodyPr>
            <a:lstStyle/>
            <a:p>
              <a:pPr marL="0" marR="0" lvl="0" indent="0" algn="l" defTabSz="342900" rtl="0" eaLnBrk="1" fontAlgn="auto" latinLnBrk="0" hangingPunct="1">
                <a:lnSpc>
                  <a:spcPct val="100000"/>
                </a:lnSpc>
                <a:spcBef>
                  <a:spcPts val="0"/>
                </a:spcBef>
                <a:spcAft>
                  <a:spcPts val="0"/>
                </a:spcAft>
                <a:buClrTx/>
                <a:buSzTx/>
                <a:buFontTx/>
                <a:buNone/>
                <a:tabLst/>
                <a:defRPr/>
              </a:pPr>
              <a:r>
                <a:rPr kumimoji="0" lang="fi-FI" sz="1350" b="0" i="0" u="none" strike="noStrike" kern="1200" cap="none" spc="0" normalizeH="0" baseline="0" noProof="0" dirty="0">
                  <a:ln>
                    <a:noFill/>
                  </a:ln>
                  <a:solidFill>
                    <a:prstClr val="black"/>
                  </a:solidFill>
                  <a:effectLst/>
                  <a:uLnTx/>
                  <a:uFillTx/>
                  <a:latin typeface="Calibri" panose="020F0502020204030204"/>
                  <a:ea typeface="+mn-ea"/>
                  <a:cs typeface="+mn-cs"/>
                </a:rPr>
                <a:t>a</a:t>
              </a:r>
            </a:p>
          </p:txBody>
        </p:sp>
        <p:sp>
          <p:nvSpPr>
            <p:cNvPr id="22" name="TextBox 21"/>
            <p:cNvSpPr txBox="1"/>
            <p:nvPr/>
          </p:nvSpPr>
          <p:spPr>
            <a:xfrm>
              <a:off x="3728919" y="749476"/>
              <a:ext cx="351852" cy="382499"/>
            </a:xfrm>
            <a:prstGeom prst="rect">
              <a:avLst/>
            </a:prstGeom>
            <a:noFill/>
          </p:spPr>
          <p:txBody>
            <a:bodyPr wrap="none" rtlCol="0">
              <a:spAutoFit/>
            </a:bodyPr>
            <a:lstStyle/>
            <a:p>
              <a:pPr marL="0" marR="0" lvl="0" indent="0" algn="l" defTabSz="342900" rtl="0" eaLnBrk="1" fontAlgn="auto" latinLnBrk="0" hangingPunct="1">
                <a:lnSpc>
                  <a:spcPct val="100000"/>
                </a:lnSpc>
                <a:spcBef>
                  <a:spcPts val="0"/>
                </a:spcBef>
                <a:spcAft>
                  <a:spcPts val="0"/>
                </a:spcAft>
                <a:buClrTx/>
                <a:buSzTx/>
                <a:buFontTx/>
                <a:buNone/>
                <a:tabLst/>
                <a:defRPr/>
              </a:pPr>
              <a:r>
                <a:rPr kumimoji="0" lang="fi-FI" sz="1350" b="0" i="0" u="none" strike="noStrike" kern="1200" cap="none" spc="0" normalizeH="0" baseline="0" noProof="0" dirty="0">
                  <a:ln>
                    <a:noFill/>
                  </a:ln>
                  <a:solidFill>
                    <a:prstClr val="black"/>
                  </a:solidFill>
                  <a:effectLst/>
                  <a:uLnTx/>
                  <a:uFillTx/>
                  <a:latin typeface="Calibri" panose="020F0502020204030204"/>
                  <a:ea typeface="+mn-ea"/>
                  <a:cs typeface="+mn-cs"/>
                </a:rPr>
                <a:t>b</a:t>
              </a:r>
            </a:p>
          </p:txBody>
        </p:sp>
        <p:sp>
          <p:nvSpPr>
            <p:cNvPr id="23" name="TextBox 22"/>
            <p:cNvSpPr txBox="1"/>
            <p:nvPr/>
          </p:nvSpPr>
          <p:spPr>
            <a:xfrm>
              <a:off x="5842895" y="732432"/>
              <a:ext cx="329375" cy="382499"/>
            </a:xfrm>
            <a:prstGeom prst="rect">
              <a:avLst/>
            </a:prstGeom>
            <a:noFill/>
          </p:spPr>
          <p:txBody>
            <a:bodyPr wrap="none" rtlCol="0">
              <a:spAutoFit/>
            </a:bodyPr>
            <a:lstStyle/>
            <a:p>
              <a:pPr marL="0" marR="0" lvl="0" indent="0" algn="l" defTabSz="342900" rtl="0" eaLnBrk="1" fontAlgn="auto" latinLnBrk="0" hangingPunct="1">
                <a:lnSpc>
                  <a:spcPct val="100000"/>
                </a:lnSpc>
                <a:spcBef>
                  <a:spcPts val="0"/>
                </a:spcBef>
                <a:spcAft>
                  <a:spcPts val="0"/>
                </a:spcAft>
                <a:buClrTx/>
                <a:buSzTx/>
                <a:buFontTx/>
                <a:buNone/>
                <a:tabLst/>
                <a:defRPr/>
              </a:pPr>
              <a:r>
                <a:rPr kumimoji="0" lang="fi-FI" sz="1350" b="0" i="0" u="none" strike="noStrike" kern="1200" cap="none" spc="0" normalizeH="0" baseline="0" noProof="0" dirty="0">
                  <a:ln>
                    <a:noFill/>
                  </a:ln>
                  <a:solidFill>
                    <a:prstClr val="black"/>
                  </a:solidFill>
                  <a:effectLst/>
                  <a:uLnTx/>
                  <a:uFillTx/>
                  <a:latin typeface="Calibri" panose="020F0502020204030204"/>
                  <a:ea typeface="+mn-ea"/>
                  <a:cs typeface="+mn-cs"/>
                </a:rPr>
                <a:t>c</a:t>
              </a:r>
            </a:p>
          </p:txBody>
        </p:sp>
        <p:sp>
          <p:nvSpPr>
            <p:cNvPr id="24" name="TextBox 23"/>
            <p:cNvSpPr txBox="1"/>
            <p:nvPr/>
          </p:nvSpPr>
          <p:spPr>
            <a:xfrm>
              <a:off x="1715194" y="2932796"/>
              <a:ext cx="351852" cy="382499"/>
            </a:xfrm>
            <a:prstGeom prst="rect">
              <a:avLst/>
            </a:prstGeom>
            <a:noFill/>
          </p:spPr>
          <p:txBody>
            <a:bodyPr wrap="none" rtlCol="0">
              <a:spAutoFit/>
            </a:bodyPr>
            <a:lstStyle/>
            <a:p>
              <a:pPr marL="0" marR="0" lvl="0" indent="0" algn="l" defTabSz="342900" rtl="0" eaLnBrk="1" fontAlgn="auto" latinLnBrk="0" hangingPunct="1">
                <a:lnSpc>
                  <a:spcPct val="100000"/>
                </a:lnSpc>
                <a:spcBef>
                  <a:spcPts val="0"/>
                </a:spcBef>
                <a:spcAft>
                  <a:spcPts val="0"/>
                </a:spcAft>
                <a:buClrTx/>
                <a:buSzTx/>
                <a:buFontTx/>
                <a:buNone/>
                <a:tabLst/>
                <a:defRPr/>
              </a:pPr>
              <a:r>
                <a:rPr kumimoji="0" lang="fi-FI" sz="1350" b="0" i="0" u="none" strike="noStrike" kern="1200" cap="none" spc="0" normalizeH="0" baseline="0" noProof="0" dirty="0">
                  <a:ln>
                    <a:noFill/>
                  </a:ln>
                  <a:solidFill>
                    <a:prstClr val="black"/>
                  </a:solidFill>
                  <a:effectLst/>
                  <a:uLnTx/>
                  <a:uFillTx/>
                  <a:latin typeface="Calibri" panose="020F0502020204030204"/>
                  <a:ea typeface="+mn-ea"/>
                  <a:cs typeface="+mn-cs"/>
                </a:rPr>
                <a:t>d</a:t>
              </a:r>
            </a:p>
          </p:txBody>
        </p:sp>
        <p:sp>
          <p:nvSpPr>
            <p:cNvPr id="16" name="TextBox 15"/>
            <p:cNvSpPr txBox="1"/>
            <p:nvPr/>
          </p:nvSpPr>
          <p:spPr>
            <a:xfrm>
              <a:off x="3765185" y="2932797"/>
              <a:ext cx="345721" cy="382499"/>
            </a:xfrm>
            <a:prstGeom prst="rect">
              <a:avLst/>
            </a:prstGeom>
            <a:noFill/>
          </p:spPr>
          <p:txBody>
            <a:bodyPr wrap="none" rtlCol="0">
              <a:spAutoFit/>
            </a:bodyPr>
            <a:lstStyle/>
            <a:p>
              <a:pPr marL="0" marR="0" lvl="0" indent="0" algn="l" defTabSz="342900" rtl="0" eaLnBrk="1" fontAlgn="auto" latinLnBrk="0" hangingPunct="1">
                <a:lnSpc>
                  <a:spcPct val="100000"/>
                </a:lnSpc>
                <a:spcBef>
                  <a:spcPts val="0"/>
                </a:spcBef>
                <a:spcAft>
                  <a:spcPts val="0"/>
                </a:spcAft>
                <a:buClrTx/>
                <a:buSzTx/>
                <a:buFontTx/>
                <a:buNone/>
                <a:tabLst/>
                <a:defRPr/>
              </a:pPr>
              <a:r>
                <a:rPr kumimoji="0" lang="fi-FI" sz="1350" b="0" i="0" u="none" strike="noStrike" kern="1200" cap="none" spc="0" normalizeH="0" baseline="0" noProof="0" dirty="0">
                  <a:ln>
                    <a:noFill/>
                  </a:ln>
                  <a:solidFill>
                    <a:prstClr val="black"/>
                  </a:solidFill>
                  <a:effectLst/>
                  <a:uLnTx/>
                  <a:uFillTx/>
                  <a:latin typeface="Calibri" panose="020F0502020204030204"/>
                  <a:ea typeface="+mn-ea"/>
                  <a:cs typeface="+mn-cs"/>
                </a:rPr>
                <a:t>e</a:t>
              </a:r>
            </a:p>
          </p:txBody>
        </p:sp>
      </p:grpSp>
      <p:sp>
        <p:nvSpPr>
          <p:cNvPr id="3" name="TextBox 2"/>
          <p:cNvSpPr txBox="1"/>
          <p:nvPr/>
        </p:nvSpPr>
        <p:spPr>
          <a:xfrm>
            <a:off x="2414234" y="2719540"/>
            <a:ext cx="779606" cy="246221"/>
          </a:xfrm>
          <a:prstGeom prst="rect">
            <a:avLst/>
          </a:prstGeom>
          <a:solidFill>
            <a:schemeClr val="bg1"/>
          </a:solidFill>
        </p:spPr>
        <p:txBody>
          <a:bodyPr wrap="square" rtlCol="0">
            <a:spAutoFit/>
          </a:bodyPr>
          <a:lstStyle/>
          <a:p>
            <a:pPr marL="0" marR="0" lvl="0" indent="0" algn="l" defTabSz="342900" rtl="0" eaLnBrk="1" fontAlgn="auto" latinLnBrk="0" hangingPunct="1">
              <a:lnSpc>
                <a:spcPct val="100000"/>
              </a:lnSpc>
              <a:spcBef>
                <a:spcPts val="0"/>
              </a:spcBef>
              <a:spcAft>
                <a:spcPts val="0"/>
              </a:spcAft>
              <a:buClrTx/>
              <a:buSzTx/>
              <a:buFontTx/>
              <a:buNone/>
              <a:tabLst/>
              <a:defRPr/>
            </a:pPr>
            <a:r>
              <a:rPr kumimoji="0" lang="fi-FI" sz="1000" b="0" i="0" u="none" strike="noStrike" kern="1200" cap="none" spc="0" normalizeH="0" baseline="0" noProof="0" dirty="0">
                <a:ln>
                  <a:noFill/>
                </a:ln>
                <a:solidFill>
                  <a:prstClr val="black"/>
                </a:solidFill>
                <a:effectLst/>
                <a:uLnTx/>
                <a:uFillTx/>
                <a:latin typeface="Calibri" panose="020F0502020204030204"/>
                <a:ea typeface="+mn-ea"/>
                <a:cs typeface="+mn-cs"/>
              </a:rPr>
              <a:t>RD1 (15 %)</a:t>
            </a:r>
          </a:p>
        </p:txBody>
      </p:sp>
      <p:sp>
        <p:nvSpPr>
          <p:cNvPr id="37" name="TextBox 36"/>
          <p:cNvSpPr txBox="1"/>
          <p:nvPr/>
        </p:nvSpPr>
        <p:spPr>
          <a:xfrm>
            <a:off x="4453431" y="2738939"/>
            <a:ext cx="833363" cy="246221"/>
          </a:xfrm>
          <a:prstGeom prst="rect">
            <a:avLst/>
          </a:prstGeom>
          <a:solidFill>
            <a:schemeClr val="bg1"/>
          </a:solidFill>
        </p:spPr>
        <p:txBody>
          <a:bodyPr wrap="square" rtlCol="0">
            <a:spAutoFit/>
          </a:bodyPr>
          <a:lstStyle/>
          <a:p>
            <a:pPr marL="0" marR="0" lvl="0" indent="0" algn="l" defTabSz="342900" rtl="0" eaLnBrk="1" fontAlgn="auto" latinLnBrk="0" hangingPunct="1">
              <a:lnSpc>
                <a:spcPct val="100000"/>
              </a:lnSpc>
              <a:spcBef>
                <a:spcPts val="0"/>
              </a:spcBef>
              <a:spcAft>
                <a:spcPts val="0"/>
              </a:spcAft>
              <a:buClrTx/>
              <a:buSzTx/>
              <a:buFontTx/>
              <a:buNone/>
              <a:tabLst/>
              <a:defRPr/>
            </a:pPr>
            <a:r>
              <a:rPr kumimoji="0" lang="fi-FI" sz="1000" b="0" i="0" u="none" strike="noStrike" kern="1200" cap="none" spc="0" normalizeH="0" baseline="0" noProof="0" dirty="0">
                <a:ln>
                  <a:noFill/>
                </a:ln>
                <a:solidFill>
                  <a:prstClr val="black"/>
                </a:solidFill>
                <a:effectLst/>
                <a:uLnTx/>
                <a:uFillTx/>
                <a:latin typeface="Calibri" panose="020F0502020204030204"/>
                <a:ea typeface="+mn-ea"/>
                <a:cs typeface="+mn-cs"/>
              </a:rPr>
              <a:t>RD1 (15 %)</a:t>
            </a:r>
          </a:p>
        </p:txBody>
      </p:sp>
      <p:sp>
        <p:nvSpPr>
          <p:cNvPr id="38" name="TextBox 37"/>
          <p:cNvSpPr txBox="1"/>
          <p:nvPr/>
        </p:nvSpPr>
        <p:spPr>
          <a:xfrm>
            <a:off x="6472784" y="2738939"/>
            <a:ext cx="693978" cy="246221"/>
          </a:xfrm>
          <a:prstGeom prst="rect">
            <a:avLst/>
          </a:prstGeom>
          <a:solidFill>
            <a:schemeClr val="bg1"/>
          </a:solidFill>
        </p:spPr>
        <p:txBody>
          <a:bodyPr wrap="square" rtlCol="0">
            <a:spAutoFit/>
          </a:bodyPr>
          <a:lstStyle/>
          <a:p>
            <a:pPr marL="0" marR="0" lvl="0" indent="0" algn="l" defTabSz="342900" rtl="0" eaLnBrk="1" fontAlgn="auto" latinLnBrk="0" hangingPunct="1">
              <a:lnSpc>
                <a:spcPct val="100000"/>
              </a:lnSpc>
              <a:spcBef>
                <a:spcPts val="0"/>
              </a:spcBef>
              <a:spcAft>
                <a:spcPts val="0"/>
              </a:spcAft>
              <a:buClrTx/>
              <a:buSzTx/>
              <a:buFontTx/>
              <a:buNone/>
              <a:tabLst/>
              <a:defRPr/>
            </a:pPr>
            <a:r>
              <a:rPr kumimoji="0" lang="fi-FI" sz="1000" b="0" i="0" u="none" strike="noStrike" kern="1200" cap="none" spc="0" normalizeH="0" baseline="0" noProof="0" dirty="0">
                <a:ln>
                  <a:noFill/>
                </a:ln>
                <a:solidFill>
                  <a:prstClr val="black"/>
                </a:solidFill>
                <a:effectLst/>
                <a:uLnTx/>
                <a:uFillTx/>
                <a:latin typeface="Calibri" panose="020F0502020204030204"/>
                <a:ea typeface="+mn-ea"/>
                <a:cs typeface="+mn-cs"/>
              </a:rPr>
              <a:t>RD1 (9 %)</a:t>
            </a:r>
          </a:p>
        </p:txBody>
      </p:sp>
      <p:sp>
        <p:nvSpPr>
          <p:cNvPr id="40" name="TextBox 39"/>
          <p:cNvSpPr txBox="1"/>
          <p:nvPr/>
        </p:nvSpPr>
        <p:spPr>
          <a:xfrm rot="16200000">
            <a:off x="3368010" y="1585840"/>
            <a:ext cx="693978" cy="246221"/>
          </a:xfrm>
          <a:prstGeom prst="rect">
            <a:avLst/>
          </a:prstGeom>
          <a:noFill/>
        </p:spPr>
        <p:txBody>
          <a:bodyPr wrap="square" rtlCol="0">
            <a:spAutoFit/>
          </a:bodyPr>
          <a:lstStyle/>
          <a:p>
            <a:pPr marL="0" marR="0" lvl="0" indent="0" algn="l" defTabSz="342900" rtl="0" eaLnBrk="1" fontAlgn="auto" latinLnBrk="0" hangingPunct="1">
              <a:lnSpc>
                <a:spcPct val="100000"/>
              </a:lnSpc>
              <a:spcBef>
                <a:spcPts val="0"/>
              </a:spcBef>
              <a:spcAft>
                <a:spcPts val="0"/>
              </a:spcAft>
              <a:buClrTx/>
              <a:buSzTx/>
              <a:buFontTx/>
              <a:buNone/>
              <a:tabLst/>
              <a:defRPr/>
            </a:pPr>
            <a:r>
              <a:rPr kumimoji="0" lang="fi-FI" sz="1000" b="0" i="0" u="none" strike="noStrike" kern="1200" cap="none" spc="0" normalizeH="0" baseline="0" noProof="0" dirty="0">
                <a:ln>
                  <a:noFill/>
                </a:ln>
                <a:solidFill>
                  <a:prstClr val="black"/>
                </a:solidFill>
                <a:effectLst/>
                <a:uLnTx/>
                <a:uFillTx/>
                <a:latin typeface="Calibri" panose="020F0502020204030204"/>
                <a:ea typeface="+mn-ea"/>
                <a:cs typeface="+mn-cs"/>
              </a:rPr>
              <a:t>RD3 (9 %)</a:t>
            </a:r>
          </a:p>
        </p:txBody>
      </p:sp>
      <p:sp>
        <p:nvSpPr>
          <p:cNvPr id="39" name="TextBox 38"/>
          <p:cNvSpPr txBox="1"/>
          <p:nvPr/>
        </p:nvSpPr>
        <p:spPr>
          <a:xfrm rot="16200000">
            <a:off x="1272696" y="1683840"/>
            <a:ext cx="766606" cy="246221"/>
          </a:xfrm>
          <a:prstGeom prst="rect">
            <a:avLst/>
          </a:prstGeom>
          <a:solidFill>
            <a:schemeClr val="bg1"/>
          </a:solidFill>
        </p:spPr>
        <p:txBody>
          <a:bodyPr wrap="square" rtlCol="0">
            <a:spAutoFit/>
          </a:bodyPr>
          <a:lstStyle/>
          <a:p>
            <a:pPr marL="0" marR="0" lvl="0" indent="0" algn="l" defTabSz="342900" rtl="0" eaLnBrk="1" fontAlgn="auto" latinLnBrk="0" hangingPunct="1">
              <a:lnSpc>
                <a:spcPct val="100000"/>
              </a:lnSpc>
              <a:spcBef>
                <a:spcPts val="0"/>
              </a:spcBef>
              <a:spcAft>
                <a:spcPts val="0"/>
              </a:spcAft>
              <a:buClrTx/>
              <a:buSzTx/>
              <a:buFontTx/>
              <a:buNone/>
              <a:tabLst/>
              <a:defRPr/>
            </a:pPr>
            <a:r>
              <a:rPr kumimoji="0" lang="fi-FI" sz="1000" b="0" i="0" u="none" strike="noStrike" kern="1200" cap="none" spc="0" normalizeH="0" baseline="0" noProof="0" dirty="0">
                <a:ln>
                  <a:noFill/>
                </a:ln>
                <a:solidFill>
                  <a:prstClr val="black"/>
                </a:solidFill>
                <a:effectLst/>
                <a:uLnTx/>
                <a:uFillTx/>
                <a:latin typeface="Calibri" panose="020F0502020204030204"/>
                <a:ea typeface="+mn-ea"/>
                <a:cs typeface="+mn-cs"/>
              </a:rPr>
              <a:t>RD2 (11 %)</a:t>
            </a:r>
          </a:p>
        </p:txBody>
      </p:sp>
      <p:sp>
        <p:nvSpPr>
          <p:cNvPr id="41" name="TextBox 40"/>
          <p:cNvSpPr txBox="1"/>
          <p:nvPr/>
        </p:nvSpPr>
        <p:spPr>
          <a:xfrm rot="16200000">
            <a:off x="5405994" y="1683840"/>
            <a:ext cx="766605" cy="246221"/>
          </a:xfrm>
          <a:prstGeom prst="rect">
            <a:avLst/>
          </a:prstGeom>
          <a:noFill/>
        </p:spPr>
        <p:txBody>
          <a:bodyPr wrap="square" rtlCol="0">
            <a:spAutoFit/>
          </a:bodyPr>
          <a:lstStyle/>
          <a:p>
            <a:pPr marL="0" marR="0" lvl="0" indent="0" algn="l" defTabSz="342900" rtl="0" eaLnBrk="1" fontAlgn="auto" latinLnBrk="0" hangingPunct="1">
              <a:lnSpc>
                <a:spcPct val="100000"/>
              </a:lnSpc>
              <a:spcBef>
                <a:spcPts val="0"/>
              </a:spcBef>
              <a:spcAft>
                <a:spcPts val="0"/>
              </a:spcAft>
              <a:buClrTx/>
              <a:buSzTx/>
              <a:buFontTx/>
              <a:buNone/>
              <a:tabLst/>
              <a:defRPr/>
            </a:pPr>
            <a:r>
              <a:rPr kumimoji="0" lang="fi-FI" sz="1000" b="0" i="0" u="none" strike="noStrike" kern="1200" cap="none" spc="0" normalizeH="0" baseline="0" noProof="0" dirty="0">
                <a:ln>
                  <a:noFill/>
                </a:ln>
                <a:solidFill>
                  <a:prstClr val="black"/>
                </a:solidFill>
                <a:effectLst/>
                <a:uLnTx/>
                <a:uFillTx/>
                <a:latin typeface="Calibri" panose="020F0502020204030204"/>
                <a:ea typeface="+mn-ea"/>
                <a:cs typeface="+mn-cs"/>
              </a:rPr>
              <a:t>PC1 (26 %)</a:t>
            </a:r>
          </a:p>
        </p:txBody>
      </p:sp>
      <p:pic>
        <p:nvPicPr>
          <p:cNvPr id="8" name="Picture 7"/>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679616" y="3215343"/>
            <a:ext cx="2160000" cy="2160000"/>
          </a:xfrm>
          <a:prstGeom prst="rect">
            <a:avLst/>
          </a:prstGeom>
        </p:spPr>
      </p:pic>
      <p:pic>
        <p:nvPicPr>
          <p:cNvPr id="9" name="Picture 8"/>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3793350" y="3170696"/>
            <a:ext cx="2153523" cy="2160000"/>
          </a:xfrm>
          <a:prstGeom prst="rect">
            <a:avLst/>
          </a:prstGeom>
        </p:spPr>
      </p:pic>
    </p:spTree>
    <p:extLst>
      <p:ext uri="{BB962C8B-B14F-4D97-AF65-F5344CB8AC3E}">
        <p14:creationId xmlns:p14="http://schemas.microsoft.com/office/powerpoint/2010/main" val="382041412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367941" y="4992999"/>
            <a:ext cx="6854343" cy="1015663"/>
          </a:xfrm>
          <a:prstGeom prst="rect">
            <a:avLst/>
          </a:prstGeom>
        </p:spPr>
        <p:txBody>
          <a:bodyPr wrap="square">
            <a:spAutoFit/>
          </a:bodyPr>
          <a:lstStyle/>
          <a:p>
            <a:pPr>
              <a:spcAft>
                <a:spcPts val="0"/>
              </a:spcAft>
            </a:pPr>
            <a:r>
              <a:rPr lang="en-GB" sz="1200" b="1" dirty="0">
                <a:latin typeface="Times New Roman" panose="02020603050405020304" pitchFamily="18" charset="0"/>
                <a:ea typeface="Times New Roman" panose="02020603050405020304" pitchFamily="18" charset="0"/>
                <a:cs typeface="Times New Roman" panose="02020603050405020304" pitchFamily="18" charset="0"/>
              </a:rPr>
              <a:t>Figure 3. Gene Ontology (GO) enrichments of the Differentially Expressed (DE) transcripts</a:t>
            </a:r>
            <a:r>
              <a:rPr lang="en-GB" sz="1200" dirty="0">
                <a:latin typeface="Times New Roman" panose="02020603050405020304" pitchFamily="18" charset="0"/>
                <a:ea typeface="Times New Roman" panose="02020603050405020304" pitchFamily="18" charset="0"/>
                <a:cs typeface="Times New Roman" panose="02020603050405020304" pitchFamily="18" charset="0"/>
              </a:rPr>
              <a:t> in the different genotypes R1-3,S1-2. Statistically significantly enriched </a:t>
            </a:r>
            <a:r>
              <a:rPr lang="en-GB" sz="1200" dirty="0">
                <a:latin typeface="Times New Roman" panose="02020603050405020304" pitchFamily="18" charset="0"/>
                <a:ea typeface="Calibri" panose="020F0502020204030204" pitchFamily="34" charset="0"/>
                <a:cs typeface="Times New Roman" panose="02020603050405020304" pitchFamily="18" charset="0"/>
              </a:rPr>
              <a:t>GO categories among the DE transcripts for categories related to (a) biotic and abiotic responses and (b) signalling. The size of the bubble is proportional to the mean fold change of the genes assigned to the GO category and the colour describes the direction, upregulation (red) or downregulation (blue).</a:t>
            </a:r>
            <a:endParaRPr lang="fi-FI" sz="1200" dirty="0">
              <a:latin typeface="Times New Roman" panose="02020603050405020304" pitchFamily="18" charset="0"/>
              <a:ea typeface="Calibri" panose="020F0502020204030204" pitchFamily="34" charset="0"/>
              <a:cs typeface="Times New Roman" panose="02020603050405020304" pitchFamily="18" charset="0"/>
            </a:endParaRPr>
          </a:p>
        </p:txBody>
      </p:sp>
      <p:grpSp>
        <p:nvGrpSpPr>
          <p:cNvPr id="5" name="Group 4"/>
          <p:cNvGrpSpPr/>
          <p:nvPr/>
        </p:nvGrpSpPr>
        <p:grpSpPr>
          <a:xfrm>
            <a:off x="746150" y="548640"/>
            <a:ext cx="7779821" cy="4320000"/>
            <a:chOff x="574354" y="548640"/>
            <a:chExt cx="7779821" cy="4320000"/>
          </a:xfrm>
        </p:grpSpPr>
        <p:pic>
          <p:nvPicPr>
            <p:cNvPr id="3" name="Picture 2"/>
            <p:cNvPicPr>
              <a:picLocks noChangeAspect="1"/>
            </p:cNvPicPr>
            <p:nvPr/>
          </p:nvPicPr>
          <p:blipFill rotWithShape="1">
            <a:blip r:embed="rId2" cstate="print">
              <a:extLst>
                <a:ext uri="{28A0092B-C50C-407E-A947-70E740481C1C}">
                  <a14:useLocalDpi xmlns:a14="http://schemas.microsoft.com/office/drawing/2010/main" val="0"/>
                </a:ext>
              </a:extLst>
            </a:blip>
            <a:srcRect l="425" r="15661"/>
            <a:stretch/>
          </p:blipFill>
          <p:spPr>
            <a:xfrm>
              <a:off x="574354" y="548640"/>
              <a:ext cx="3631890" cy="4320000"/>
            </a:xfrm>
            <a:prstGeom prst="rect">
              <a:avLst/>
            </a:prstGeom>
          </p:spPr>
        </p:pic>
        <p:pic>
          <p:nvPicPr>
            <p:cNvPr id="4" name="Picture 3"/>
            <p:cNvPicPr>
              <a:picLocks noChangeAspect="1"/>
            </p:cNvPicPr>
            <p:nvPr/>
          </p:nvPicPr>
          <p:blipFill rotWithShape="1">
            <a:blip r:embed="rId3" cstate="print">
              <a:extLst>
                <a:ext uri="{28A0092B-C50C-407E-A947-70E740481C1C}">
                  <a14:useLocalDpi xmlns:a14="http://schemas.microsoft.com/office/drawing/2010/main" val="0"/>
                </a:ext>
              </a:extLst>
            </a:blip>
            <a:srcRect l="4163"/>
            <a:stretch/>
          </p:blipFill>
          <p:spPr>
            <a:xfrm>
              <a:off x="4206244" y="548640"/>
              <a:ext cx="4147931" cy="4320000"/>
            </a:xfrm>
            <a:prstGeom prst="rect">
              <a:avLst/>
            </a:prstGeom>
          </p:spPr>
        </p:pic>
      </p:grpSp>
      <p:sp>
        <p:nvSpPr>
          <p:cNvPr id="6" name="TextBox 5"/>
          <p:cNvSpPr txBox="1"/>
          <p:nvPr/>
        </p:nvSpPr>
        <p:spPr>
          <a:xfrm>
            <a:off x="2801722" y="270663"/>
            <a:ext cx="292608" cy="369332"/>
          </a:xfrm>
          <a:prstGeom prst="rect">
            <a:avLst/>
          </a:prstGeom>
          <a:noFill/>
        </p:spPr>
        <p:txBody>
          <a:bodyPr wrap="square" rtlCol="0">
            <a:spAutoFit/>
          </a:bodyPr>
          <a:lstStyle/>
          <a:p>
            <a:r>
              <a:rPr lang="fi-FI" dirty="0"/>
              <a:t>a</a:t>
            </a:r>
          </a:p>
        </p:txBody>
      </p:sp>
      <p:sp>
        <p:nvSpPr>
          <p:cNvPr id="7" name="TextBox 6"/>
          <p:cNvSpPr txBox="1"/>
          <p:nvPr/>
        </p:nvSpPr>
        <p:spPr>
          <a:xfrm>
            <a:off x="6452005" y="270663"/>
            <a:ext cx="292608" cy="369332"/>
          </a:xfrm>
          <a:prstGeom prst="rect">
            <a:avLst/>
          </a:prstGeom>
          <a:noFill/>
        </p:spPr>
        <p:txBody>
          <a:bodyPr wrap="square" rtlCol="0">
            <a:spAutoFit/>
          </a:bodyPr>
          <a:lstStyle/>
          <a:p>
            <a:r>
              <a:rPr lang="fi-FI" dirty="0"/>
              <a:t>b</a:t>
            </a:r>
          </a:p>
        </p:txBody>
      </p:sp>
    </p:spTree>
    <p:extLst>
      <p:ext uri="{BB962C8B-B14F-4D97-AF65-F5344CB8AC3E}">
        <p14:creationId xmlns:p14="http://schemas.microsoft.com/office/powerpoint/2010/main" val="190421443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075334" y="5210191"/>
            <a:ext cx="6984000" cy="1015663"/>
          </a:xfrm>
          <a:prstGeom prst="rect">
            <a:avLst/>
          </a:prstGeom>
        </p:spPr>
        <p:txBody>
          <a:bodyPr wrap="square">
            <a:spAutoFit/>
          </a:bodyPr>
          <a:lstStyle/>
          <a:p>
            <a:pPr>
              <a:spcAft>
                <a:spcPts val="0"/>
              </a:spcAft>
            </a:pPr>
            <a:r>
              <a:rPr lang="en-US" sz="1200" b="1" dirty="0">
                <a:latin typeface="Times New Roman" panose="02020603050405020304" pitchFamily="18" charset="0"/>
                <a:ea typeface="Times New Roman" panose="02020603050405020304" pitchFamily="18" charset="0"/>
                <a:cs typeface="Times New Roman" panose="02020603050405020304" pitchFamily="18" charset="0"/>
              </a:rPr>
              <a:t>Figure 4. Gene Ontology (GO) enrichments of the genes contributing to the redundancy analysis (RDA) axes for </a:t>
            </a:r>
            <a:r>
              <a:rPr lang="en-US" sz="1200" dirty="0">
                <a:latin typeface="Times New Roman" panose="02020603050405020304" pitchFamily="18" charset="0"/>
                <a:ea typeface="Calibri" panose="020F0502020204030204" pitchFamily="34" charset="0"/>
                <a:cs typeface="Times New Roman" panose="02020603050405020304" pitchFamily="18" charset="0"/>
              </a:rPr>
              <a:t>treatment, genotype and phenotype levels. Enrichment test was carried out using gene loadings along RDA axes, see Methods. The bubble plot depicts (a) biotic and abiotic responses, and (b) enrichment limited to signaling hierarchies. The size of the bubble is proportional to the mean fold change of the genes assigned to the GO category and the color describes the direction, upregulation (red) or downregulation (blue).</a:t>
            </a:r>
            <a:endParaRPr lang="fi-FI" sz="1200" dirty="0">
              <a:latin typeface="Times New Roman" panose="02020603050405020304" pitchFamily="18" charset="0"/>
              <a:ea typeface="Calibri" panose="020F0502020204030204" pitchFamily="34" charset="0"/>
              <a:cs typeface="Times New Roman" panose="02020603050405020304" pitchFamily="18" charset="0"/>
            </a:endParaRPr>
          </a:p>
        </p:txBody>
      </p:sp>
      <p:sp>
        <p:nvSpPr>
          <p:cNvPr id="6" name="TextBox 5"/>
          <p:cNvSpPr txBox="1"/>
          <p:nvPr/>
        </p:nvSpPr>
        <p:spPr>
          <a:xfrm>
            <a:off x="2338896" y="789734"/>
            <a:ext cx="270662" cy="276999"/>
          </a:xfrm>
          <a:prstGeom prst="rect">
            <a:avLst/>
          </a:prstGeom>
          <a:noFill/>
        </p:spPr>
        <p:txBody>
          <a:bodyPr wrap="square" rtlCol="0">
            <a:spAutoFit/>
          </a:bodyPr>
          <a:lstStyle/>
          <a:p>
            <a:r>
              <a:rPr lang="fi-FI" sz="1200" dirty="0"/>
              <a:t>a</a:t>
            </a:r>
          </a:p>
        </p:txBody>
      </p:sp>
      <p:sp>
        <p:nvSpPr>
          <p:cNvPr id="7" name="TextBox 6"/>
          <p:cNvSpPr txBox="1"/>
          <p:nvPr/>
        </p:nvSpPr>
        <p:spPr>
          <a:xfrm>
            <a:off x="7295185" y="789732"/>
            <a:ext cx="270662" cy="276999"/>
          </a:xfrm>
          <a:prstGeom prst="rect">
            <a:avLst/>
          </a:prstGeom>
          <a:noFill/>
        </p:spPr>
        <p:txBody>
          <a:bodyPr wrap="square" rtlCol="0">
            <a:spAutoFit/>
          </a:bodyPr>
          <a:lstStyle/>
          <a:p>
            <a:r>
              <a:rPr lang="fi-FI" sz="1200" dirty="0"/>
              <a:t>b</a:t>
            </a:r>
          </a:p>
        </p:txBody>
      </p:sp>
      <p:grpSp>
        <p:nvGrpSpPr>
          <p:cNvPr id="8" name="Group 7"/>
          <p:cNvGrpSpPr/>
          <p:nvPr/>
        </p:nvGrpSpPr>
        <p:grpSpPr>
          <a:xfrm>
            <a:off x="562148" y="983733"/>
            <a:ext cx="7787831" cy="3960000"/>
            <a:chOff x="562148" y="983733"/>
            <a:chExt cx="7787831" cy="396000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62148" y="983733"/>
              <a:ext cx="4956289" cy="3960000"/>
            </a:xfrm>
            <a:prstGeom prst="rect">
              <a:avLst/>
            </a:prstGeom>
          </p:spPr>
        </p:pic>
        <p:pic>
          <p:nvPicPr>
            <p:cNvPr id="5" name="Picture 4"/>
            <p:cNvPicPr>
              <a:picLocks noChangeAspect="1"/>
            </p:cNvPicPr>
            <p:nvPr/>
          </p:nvPicPr>
          <p:blipFill rotWithShape="1">
            <a:blip r:embed="rId3" cstate="print">
              <a:extLst>
                <a:ext uri="{28A0092B-C50C-407E-A947-70E740481C1C}">
                  <a14:useLocalDpi xmlns:a14="http://schemas.microsoft.com/office/drawing/2010/main" val="0"/>
                </a:ext>
              </a:extLst>
            </a:blip>
            <a:srcRect l="3719" r="23475"/>
            <a:stretch/>
          </p:blipFill>
          <p:spPr>
            <a:xfrm>
              <a:off x="5080084" y="1205232"/>
              <a:ext cx="3269895" cy="3600000"/>
            </a:xfrm>
            <a:prstGeom prst="rect">
              <a:avLst/>
            </a:prstGeom>
          </p:spPr>
        </p:pic>
      </p:grpSp>
    </p:spTree>
    <p:extLst>
      <p:ext uri="{BB962C8B-B14F-4D97-AF65-F5344CB8AC3E}">
        <p14:creationId xmlns:p14="http://schemas.microsoft.com/office/powerpoint/2010/main" val="132112667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272844" y="4934171"/>
            <a:ext cx="6525159" cy="1384995"/>
          </a:xfrm>
          <a:prstGeom prst="rect">
            <a:avLst/>
          </a:prstGeom>
        </p:spPr>
        <p:txBody>
          <a:bodyPr wrap="square">
            <a:spAutoFit/>
          </a:bodyPr>
          <a:lstStyle/>
          <a:p>
            <a:pPr>
              <a:spcAft>
                <a:spcPts val="0"/>
              </a:spcAft>
            </a:pPr>
            <a:r>
              <a:rPr lang="en-US" sz="1200" b="1" dirty="0">
                <a:latin typeface="Times New Roman" panose="02020603050405020304" pitchFamily="18" charset="0"/>
                <a:ea typeface="Times New Roman" panose="02020603050405020304" pitchFamily="18" charset="0"/>
                <a:cs typeface="Times New Roman" panose="02020603050405020304" pitchFamily="18" charset="0"/>
              </a:rPr>
              <a:t>Figure 5. NLR transcripts: clustering, differential expression, </a:t>
            </a:r>
            <a:r>
              <a:rPr lang="en-US" sz="1200" b="1" dirty="0" err="1">
                <a:latin typeface="Times New Roman" panose="02020603050405020304" pitchFamily="18" charset="0"/>
                <a:ea typeface="Times New Roman" panose="02020603050405020304" pitchFamily="18" charset="0"/>
                <a:cs typeface="Times New Roman" panose="02020603050405020304" pitchFamily="18" charset="0"/>
              </a:rPr>
              <a:t>dN</a:t>
            </a:r>
            <a:r>
              <a:rPr lang="en-US" sz="1200" b="1" dirty="0">
                <a:latin typeface="Times New Roman" panose="02020603050405020304" pitchFamily="18" charset="0"/>
                <a:ea typeface="Times New Roman" panose="02020603050405020304" pitchFamily="18" charset="0"/>
                <a:cs typeface="Times New Roman" panose="02020603050405020304" pitchFamily="18" charset="0"/>
              </a:rPr>
              <a:t>/</a:t>
            </a:r>
            <a:r>
              <a:rPr lang="en-US" sz="1200" b="1" dirty="0" err="1">
                <a:latin typeface="Times New Roman" panose="02020603050405020304" pitchFamily="18" charset="0"/>
                <a:ea typeface="Times New Roman" panose="02020603050405020304" pitchFamily="18" charset="0"/>
                <a:cs typeface="Times New Roman" panose="02020603050405020304" pitchFamily="18" charset="0"/>
              </a:rPr>
              <a:t>dS</a:t>
            </a:r>
            <a:r>
              <a:rPr lang="en-US" sz="1200" b="1" dirty="0">
                <a:latin typeface="Times New Roman" panose="02020603050405020304" pitchFamily="18" charset="0"/>
                <a:ea typeface="Times New Roman" panose="02020603050405020304" pitchFamily="18" charset="0"/>
                <a:cs typeface="Times New Roman" panose="02020603050405020304" pitchFamily="18" charset="0"/>
              </a:rPr>
              <a:t> and Fay H statistic. </a:t>
            </a:r>
            <a:r>
              <a:rPr lang="en-US" sz="1200" dirty="0">
                <a:latin typeface="Times New Roman" panose="02020603050405020304" pitchFamily="18" charset="0"/>
                <a:ea typeface="Times New Roman" panose="02020603050405020304" pitchFamily="18" charset="0"/>
                <a:cs typeface="Times New Roman" panose="02020603050405020304" pitchFamily="18" charset="0"/>
              </a:rPr>
              <a:t>The phylogenetic tree of NB-ARC domain of NLR transcripts. The different colors in the innermost circle illustrate cluster assignments (track denoted by “Clusters”). The next tracks show the log</a:t>
            </a:r>
            <a:r>
              <a:rPr lang="en-US" sz="1200" baseline="-25000" dirty="0">
                <a:latin typeface="Times New Roman" panose="02020603050405020304" pitchFamily="18" charset="0"/>
                <a:ea typeface="Times New Roman" panose="02020603050405020304" pitchFamily="18" charset="0"/>
                <a:cs typeface="Times New Roman" panose="02020603050405020304" pitchFamily="18" charset="0"/>
              </a:rPr>
              <a:t>2</a:t>
            </a:r>
            <a:r>
              <a:rPr lang="en-US" sz="1200" dirty="0">
                <a:latin typeface="Times New Roman" panose="02020603050405020304" pitchFamily="18" charset="0"/>
                <a:ea typeface="Times New Roman" panose="02020603050405020304" pitchFamily="18" charset="0"/>
                <a:cs typeface="Times New Roman" panose="02020603050405020304" pitchFamily="18" charset="0"/>
              </a:rPr>
              <a:t> fold change (LF) of the transcript in each of the five genotypes (LFCR1-3,LFCS1-2; </a:t>
            </a:r>
            <a:r>
              <a:rPr lang="en-US" sz="1200" dirty="0" err="1">
                <a:latin typeface="Times New Roman" panose="02020603050405020304" pitchFamily="18" charset="0"/>
                <a:ea typeface="Times New Roman" panose="02020603050405020304" pitchFamily="18" charset="0"/>
                <a:cs typeface="Times New Roman" panose="02020603050405020304" pitchFamily="18" charset="0"/>
              </a:rPr>
              <a:t>R:resistant</a:t>
            </a:r>
            <a:r>
              <a:rPr lang="en-US" sz="1200" dirty="0">
                <a:latin typeface="Times New Roman" panose="02020603050405020304" pitchFamily="18" charset="0"/>
                <a:ea typeface="Times New Roman" panose="02020603050405020304" pitchFamily="18" charset="0"/>
                <a:cs typeface="Times New Roman" panose="02020603050405020304" pitchFamily="18" charset="0"/>
              </a:rPr>
              <a:t>, S: susceptible). </a:t>
            </a:r>
            <a:r>
              <a:rPr lang="en-US" sz="1200" dirty="0" err="1">
                <a:latin typeface="Times New Roman" panose="02020603050405020304" pitchFamily="18" charset="0"/>
                <a:ea typeface="Times New Roman" panose="02020603050405020304" pitchFamily="18" charset="0"/>
                <a:cs typeface="Times New Roman" panose="02020603050405020304" pitchFamily="18" charset="0"/>
              </a:rPr>
              <a:t>FayMax</a:t>
            </a:r>
            <a:r>
              <a:rPr lang="en-US" sz="1200" dirty="0">
                <a:latin typeface="Times New Roman" panose="02020603050405020304" pitchFamily="18" charset="0"/>
                <a:ea typeface="Times New Roman" panose="02020603050405020304" pitchFamily="18" charset="0"/>
                <a:cs typeface="Times New Roman" panose="02020603050405020304" pitchFamily="18" charset="0"/>
              </a:rPr>
              <a:t> and </a:t>
            </a:r>
            <a:r>
              <a:rPr lang="en-US" sz="1200" dirty="0" err="1">
                <a:latin typeface="Times New Roman" panose="02020603050405020304" pitchFamily="18" charset="0"/>
                <a:ea typeface="Times New Roman" panose="02020603050405020304" pitchFamily="18" charset="0"/>
                <a:cs typeface="Times New Roman" panose="02020603050405020304" pitchFamily="18" charset="0"/>
              </a:rPr>
              <a:t>FayMin</a:t>
            </a:r>
            <a:r>
              <a:rPr lang="en-US" sz="1200" dirty="0">
                <a:latin typeface="Times New Roman" panose="02020603050405020304" pitchFamily="18" charset="0"/>
                <a:ea typeface="Times New Roman" panose="02020603050405020304" pitchFamily="18" charset="0"/>
                <a:cs typeface="Times New Roman" panose="02020603050405020304" pitchFamily="18" charset="0"/>
              </a:rPr>
              <a:t> show minimum and maximum value of H statistic. Finally, </a:t>
            </a:r>
            <a:r>
              <a:rPr lang="en-US" sz="1200" dirty="0" err="1">
                <a:latin typeface="Times New Roman" panose="02020603050405020304" pitchFamily="18" charset="0"/>
                <a:ea typeface="Times New Roman" panose="02020603050405020304" pitchFamily="18" charset="0"/>
                <a:cs typeface="Times New Roman" panose="02020603050405020304" pitchFamily="18" charset="0"/>
              </a:rPr>
              <a:t>dNdS</a:t>
            </a:r>
            <a:r>
              <a:rPr lang="en-US" sz="1200" dirty="0">
                <a:latin typeface="Times New Roman" panose="02020603050405020304" pitchFamily="18" charset="0"/>
                <a:ea typeface="Times New Roman" panose="02020603050405020304" pitchFamily="18" charset="0"/>
                <a:cs typeface="Times New Roman" panose="02020603050405020304" pitchFamily="18" charset="0"/>
              </a:rPr>
              <a:t> illustrates the number of loci with significant </a:t>
            </a:r>
            <a:r>
              <a:rPr lang="en-US" sz="1200" dirty="0" err="1">
                <a:latin typeface="Times New Roman" panose="02020603050405020304" pitchFamily="18" charset="0"/>
                <a:ea typeface="Times New Roman" panose="02020603050405020304" pitchFamily="18" charset="0"/>
                <a:cs typeface="Times New Roman" panose="02020603050405020304" pitchFamily="18" charset="0"/>
              </a:rPr>
              <a:t>dN</a:t>
            </a:r>
            <a:r>
              <a:rPr lang="en-US" sz="1200" dirty="0">
                <a:latin typeface="Times New Roman" panose="02020603050405020304" pitchFamily="18" charset="0"/>
                <a:ea typeface="Times New Roman" panose="02020603050405020304" pitchFamily="18" charset="0"/>
                <a:cs typeface="Times New Roman" panose="02020603050405020304" pitchFamily="18" charset="0"/>
              </a:rPr>
              <a:t>/</a:t>
            </a:r>
            <a:r>
              <a:rPr lang="en-US" sz="1200" dirty="0" err="1">
                <a:latin typeface="Times New Roman" panose="02020603050405020304" pitchFamily="18" charset="0"/>
                <a:ea typeface="Times New Roman" panose="02020603050405020304" pitchFamily="18" charset="0"/>
                <a:cs typeface="Times New Roman" panose="02020603050405020304" pitchFamily="18" charset="0"/>
              </a:rPr>
              <a:t>dS</a:t>
            </a:r>
            <a:r>
              <a:rPr lang="en-US" sz="1200" dirty="0">
                <a:latin typeface="Times New Roman" panose="02020603050405020304" pitchFamily="18" charset="0"/>
                <a:ea typeface="Times New Roman" panose="02020603050405020304" pitchFamily="18" charset="0"/>
                <a:cs typeface="Times New Roman" panose="02020603050405020304" pitchFamily="18" charset="0"/>
              </a:rPr>
              <a:t> value in each cluster, the color intensity is proportional to the number of loci. </a:t>
            </a:r>
            <a:endParaRPr lang="fi-FI" sz="1200" dirty="0">
              <a:latin typeface="Calibri" panose="020F0502020204030204" pitchFamily="34" charset="0"/>
              <a:ea typeface="Calibri" panose="020F0502020204030204" pitchFamily="34" charset="0"/>
              <a:cs typeface="Times New Roman" panose="02020603050405020304" pitchFamily="18" charset="0"/>
            </a:endParaRPr>
          </a:p>
        </p:txBody>
      </p:sp>
      <p:pic>
        <p:nvPicPr>
          <p:cNvPr id="10" name="Picture 9"/>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856932" y="286652"/>
            <a:ext cx="5356981" cy="4680000"/>
          </a:xfrm>
          <a:prstGeom prst="rect">
            <a:avLst/>
          </a:prstGeom>
        </p:spPr>
      </p:pic>
    </p:spTree>
    <p:extLst>
      <p:ext uri="{BB962C8B-B14F-4D97-AF65-F5344CB8AC3E}">
        <p14:creationId xmlns:p14="http://schemas.microsoft.com/office/powerpoint/2010/main" val="252177184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val="855208353"/>
              </p:ext>
            </p:extLst>
          </p:nvPr>
        </p:nvGraphicFramePr>
        <p:xfrm>
          <a:off x="2184400" y="2876550"/>
          <a:ext cx="4775200" cy="1104900"/>
        </p:xfrm>
        <a:graphic>
          <a:graphicData uri="http://schemas.openxmlformats.org/drawingml/2006/table">
            <a:tbl>
              <a:tblPr>
                <a:tableStyleId>{5C22544A-7EE6-4342-B048-85BDC9FD1C3A}</a:tableStyleId>
              </a:tblPr>
              <a:tblGrid>
                <a:gridCol w="609600">
                  <a:extLst>
                    <a:ext uri="{9D8B030D-6E8A-4147-A177-3AD203B41FA5}">
                      <a16:colId xmlns:a16="http://schemas.microsoft.com/office/drawing/2014/main" val="1044509931"/>
                    </a:ext>
                  </a:extLst>
                </a:gridCol>
                <a:gridCol w="977900">
                  <a:extLst>
                    <a:ext uri="{9D8B030D-6E8A-4147-A177-3AD203B41FA5}">
                      <a16:colId xmlns:a16="http://schemas.microsoft.com/office/drawing/2014/main" val="3203595342"/>
                    </a:ext>
                  </a:extLst>
                </a:gridCol>
                <a:gridCol w="393700">
                  <a:extLst>
                    <a:ext uri="{9D8B030D-6E8A-4147-A177-3AD203B41FA5}">
                      <a16:colId xmlns:a16="http://schemas.microsoft.com/office/drawing/2014/main" val="2648217140"/>
                    </a:ext>
                  </a:extLst>
                </a:gridCol>
                <a:gridCol w="393700">
                  <a:extLst>
                    <a:ext uri="{9D8B030D-6E8A-4147-A177-3AD203B41FA5}">
                      <a16:colId xmlns:a16="http://schemas.microsoft.com/office/drawing/2014/main" val="3299758162"/>
                    </a:ext>
                  </a:extLst>
                </a:gridCol>
                <a:gridCol w="393700">
                  <a:extLst>
                    <a:ext uri="{9D8B030D-6E8A-4147-A177-3AD203B41FA5}">
                      <a16:colId xmlns:a16="http://schemas.microsoft.com/office/drawing/2014/main" val="2749448089"/>
                    </a:ext>
                  </a:extLst>
                </a:gridCol>
                <a:gridCol w="393700">
                  <a:extLst>
                    <a:ext uri="{9D8B030D-6E8A-4147-A177-3AD203B41FA5}">
                      <a16:colId xmlns:a16="http://schemas.microsoft.com/office/drawing/2014/main" val="2249435712"/>
                    </a:ext>
                  </a:extLst>
                </a:gridCol>
                <a:gridCol w="393700">
                  <a:extLst>
                    <a:ext uri="{9D8B030D-6E8A-4147-A177-3AD203B41FA5}">
                      <a16:colId xmlns:a16="http://schemas.microsoft.com/office/drawing/2014/main" val="3033000137"/>
                    </a:ext>
                  </a:extLst>
                </a:gridCol>
                <a:gridCol w="609600">
                  <a:extLst>
                    <a:ext uri="{9D8B030D-6E8A-4147-A177-3AD203B41FA5}">
                      <a16:colId xmlns:a16="http://schemas.microsoft.com/office/drawing/2014/main" val="3633002557"/>
                    </a:ext>
                  </a:extLst>
                </a:gridCol>
                <a:gridCol w="609600">
                  <a:extLst>
                    <a:ext uri="{9D8B030D-6E8A-4147-A177-3AD203B41FA5}">
                      <a16:colId xmlns:a16="http://schemas.microsoft.com/office/drawing/2014/main" val="288427690"/>
                    </a:ext>
                  </a:extLst>
                </a:gridCol>
              </a:tblGrid>
              <a:tr h="184150">
                <a:tc>
                  <a:txBody>
                    <a:bodyPr/>
                    <a:lstStyle/>
                    <a:p>
                      <a:pPr algn="ctr" fontAlgn="b"/>
                      <a:r>
                        <a:rPr lang="fi-FI" sz="1100" u="none" strike="noStrike" dirty="0">
                          <a:effectLst/>
                          <a:latin typeface="Times New Roman" panose="02020603050405020304" pitchFamily="18" charset="0"/>
                          <a:cs typeface="Times New Roman" panose="02020603050405020304" pitchFamily="18" charset="0"/>
                        </a:rPr>
                        <a:t>ID</a:t>
                      </a:r>
                      <a:endParaRPr lang="fi-FI" sz="11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6350" marR="6350" marT="6350" marB="0" anchor="b">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b"/>
                      <a:r>
                        <a:rPr lang="en-GB" sz="1100" u="none" strike="noStrike" noProof="0" dirty="0">
                          <a:effectLst/>
                          <a:latin typeface="Times New Roman" panose="02020603050405020304" pitchFamily="18" charset="0"/>
                          <a:cs typeface="Times New Roman" panose="02020603050405020304" pitchFamily="18" charset="0"/>
                        </a:rPr>
                        <a:t>Transcript</a:t>
                      </a:r>
                      <a:r>
                        <a:rPr lang="fi-FI" sz="1100" u="none" strike="noStrike" dirty="0">
                          <a:effectLst/>
                          <a:latin typeface="Times New Roman" panose="02020603050405020304" pitchFamily="18" charset="0"/>
                          <a:cs typeface="Times New Roman" panose="02020603050405020304" pitchFamily="18" charset="0"/>
                        </a:rPr>
                        <a:t> ID</a:t>
                      </a:r>
                      <a:endParaRPr lang="fi-FI" sz="11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6350" marR="6350" marT="6350" marB="0" anchor="b">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b"/>
                      <a:r>
                        <a:rPr lang="fi-FI" sz="1100" u="none" strike="noStrike" dirty="0">
                          <a:effectLst/>
                          <a:latin typeface="Times New Roman" panose="02020603050405020304" pitchFamily="18" charset="0"/>
                          <a:cs typeface="Times New Roman" panose="02020603050405020304" pitchFamily="18" charset="0"/>
                        </a:rPr>
                        <a:t>R1</a:t>
                      </a:r>
                      <a:endParaRPr lang="fi-FI" sz="11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6350" marR="6350" marT="6350" marB="0" anchor="b">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b"/>
                      <a:r>
                        <a:rPr lang="fi-FI" sz="1100" u="none" strike="noStrike" dirty="0">
                          <a:effectLst/>
                          <a:latin typeface="Times New Roman" panose="02020603050405020304" pitchFamily="18" charset="0"/>
                          <a:cs typeface="Times New Roman" panose="02020603050405020304" pitchFamily="18" charset="0"/>
                        </a:rPr>
                        <a:t>R2</a:t>
                      </a:r>
                      <a:endParaRPr lang="fi-FI" sz="11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6350" marR="6350" marT="6350" marB="0" anchor="b">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b"/>
                      <a:r>
                        <a:rPr lang="fi-FI" sz="1100" u="none" strike="noStrike" dirty="0">
                          <a:effectLst/>
                          <a:latin typeface="Times New Roman" panose="02020603050405020304" pitchFamily="18" charset="0"/>
                          <a:cs typeface="Times New Roman" panose="02020603050405020304" pitchFamily="18" charset="0"/>
                        </a:rPr>
                        <a:t>R3</a:t>
                      </a:r>
                      <a:endParaRPr lang="fi-FI" sz="11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6350" marR="6350" marT="6350" marB="0" anchor="b">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b"/>
                      <a:r>
                        <a:rPr lang="fi-FI" sz="1100" u="none" strike="noStrike" dirty="0">
                          <a:effectLst/>
                          <a:latin typeface="Times New Roman" panose="02020603050405020304" pitchFamily="18" charset="0"/>
                          <a:cs typeface="Times New Roman" panose="02020603050405020304" pitchFamily="18" charset="0"/>
                        </a:rPr>
                        <a:t>S1</a:t>
                      </a:r>
                      <a:endParaRPr lang="fi-FI" sz="11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6350" marR="6350" marT="6350" marB="0" anchor="b">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b"/>
                      <a:r>
                        <a:rPr lang="fi-FI" sz="1100" u="none" strike="noStrike" dirty="0">
                          <a:effectLst/>
                          <a:latin typeface="Times New Roman" panose="02020603050405020304" pitchFamily="18" charset="0"/>
                          <a:cs typeface="Times New Roman" panose="02020603050405020304" pitchFamily="18" charset="0"/>
                        </a:rPr>
                        <a:t>S2</a:t>
                      </a:r>
                      <a:endParaRPr lang="fi-FI" sz="11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6350" marR="6350" marT="6350" marB="0" anchor="b">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b"/>
                      <a:r>
                        <a:rPr lang="fi-FI" sz="1100" u="none" strike="noStrike" dirty="0" err="1">
                          <a:effectLst/>
                          <a:latin typeface="Times New Roman" panose="02020603050405020304" pitchFamily="18" charset="0"/>
                          <a:cs typeface="Times New Roman" panose="02020603050405020304" pitchFamily="18" charset="0"/>
                        </a:rPr>
                        <a:t>qPCR</a:t>
                      </a:r>
                      <a:r>
                        <a:rPr lang="fi-FI" sz="1100" u="none" strike="noStrike" dirty="0">
                          <a:effectLst/>
                          <a:latin typeface="Times New Roman" panose="02020603050405020304" pitchFamily="18" charset="0"/>
                          <a:cs typeface="Times New Roman" panose="02020603050405020304" pitchFamily="18" charset="0"/>
                        </a:rPr>
                        <a:t> R1</a:t>
                      </a:r>
                      <a:endParaRPr lang="fi-FI" sz="11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6350" marR="6350" marT="6350" marB="0" anchor="b">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fontAlgn="b"/>
                      <a:r>
                        <a:rPr lang="fi-FI" sz="1100" u="none" strike="noStrike" dirty="0" err="1">
                          <a:effectLst/>
                          <a:latin typeface="Times New Roman" panose="02020603050405020304" pitchFamily="18" charset="0"/>
                          <a:cs typeface="Times New Roman" panose="02020603050405020304" pitchFamily="18" charset="0"/>
                        </a:rPr>
                        <a:t>qPCR</a:t>
                      </a:r>
                      <a:r>
                        <a:rPr lang="fi-FI" sz="1100" u="none" strike="noStrike" dirty="0">
                          <a:effectLst/>
                          <a:latin typeface="Times New Roman" panose="02020603050405020304" pitchFamily="18" charset="0"/>
                          <a:cs typeface="Times New Roman" panose="02020603050405020304" pitchFamily="18" charset="0"/>
                        </a:rPr>
                        <a:t> S2</a:t>
                      </a:r>
                      <a:endParaRPr lang="fi-FI" sz="11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6350" marR="6350" marT="6350" marB="0" anchor="b">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735921476"/>
                  </a:ext>
                </a:extLst>
              </a:tr>
              <a:tr h="184150">
                <a:tc>
                  <a:txBody>
                    <a:bodyPr/>
                    <a:lstStyle/>
                    <a:p>
                      <a:pPr algn="ctr" fontAlgn="b"/>
                      <a:r>
                        <a:rPr lang="fi-FI" sz="1100" u="none" strike="noStrike" dirty="0">
                          <a:effectLst/>
                          <a:latin typeface="Times New Roman" panose="02020603050405020304" pitchFamily="18" charset="0"/>
                          <a:cs typeface="Times New Roman" panose="02020603050405020304" pitchFamily="18" charset="0"/>
                        </a:rPr>
                        <a:t>T2</a:t>
                      </a:r>
                      <a:endParaRPr lang="fi-FI" sz="11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6350" marR="6350" marT="6350" marB="0" anchor="b">
                    <a:lnT w="12700" cap="flat" cmpd="sng" algn="ctr">
                      <a:solidFill>
                        <a:schemeClr val="tx1"/>
                      </a:solidFill>
                      <a:prstDash val="solid"/>
                      <a:round/>
                      <a:headEnd type="none" w="med" len="med"/>
                      <a:tailEnd type="none" w="med" len="med"/>
                    </a:lnT>
                    <a:solidFill>
                      <a:schemeClr val="bg1"/>
                    </a:solidFill>
                  </a:tcPr>
                </a:tc>
                <a:tc>
                  <a:txBody>
                    <a:bodyPr/>
                    <a:lstStyle/>
                    <a:p>
                      <a:pPr algn="ctr" fontAlgn="b"/>
                      <a:r>
                        <a:rPr lang="fi-FI" sz="1100" u="none" strike="noStrike" dirty="0">
                          <a:effectLst/>
                          <a:latin typeface="Times New Roman" panose="02020603050405020304" pitchFamily="18" charset="0"/>
                          <a:cs typeface="Times New Roman" panose="02020603050405020304" pitchFamily="18" charset="0"/>
                        </a:rPr>
                        <a:t>transcript1605</a:t>
                      </a:r>
                      <a:endParaRPr lang="fi-FI" sz="11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6350" marR="6350" marT="6350" marB="0" anchor="b">
                    <a:lnT w="12700" cap="flat" cmpd="sng" algn="ctr">
                      <a:solidFill>
                        <a:schemeClr val="tx1"/>
                      </a:solidFill>
                      <a:prstDash val="solid"/>
                      <a:round/>
                      <a:headEnd type="none" w="med" len="med"/>
                      <a:tailEnd type="none" w="med" len="med"/>
                    </a:lnT>
                    <a:solidFill>
                      <a:schemeClr val="bg1"/>
                    </a:solidFill>
                  </a:tcPr>
                </a:tc>
                <a:tc>
                  <a:txBody>
                    <a:bodyPr/>
                    <a:lstStyle/>
                    <a:p>
                      <a:pPr algn="ctr" fontAlgn="b"/>
                      <a:r>
                        <a:rPr lang="fi-FI" sz="1100" u="none" strike="noStrike" dirty="0">
                          <a:effectLst/>
                          <a:latin typeface="Times New Roman" panose="02020603050405020304" pitchFamily="18" charset="0"/>
                          <a:cs typeface="Times New Roman" panose="02020603050405020304" pitchFamily="18" charset="0"/>
                        </a:rPr>
                        <a:t>0,08</a:t>
                      </a:r>
                      <a:endParaRPr lang="fi-FI" sz="11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6350" marR="6350" marT="6350" marB="0" anchor="b">
                    <a:lnT w="12700" cap="flat" cmpd="sng" algn="ctr">
                      <a:solidFill>
                        <a:schemeClr val="tx1"/>
                      </a:solidFill>
                      <a:prstDash val="solid"/>
                      <a:round/>
                      <a:headEnd type="none" w="med" len="med"/>
                      <a:tailEnd type="none" w="med" len="med"/>
                    </a:lnT>
                    <a:solidFill>
                      <a:schemeClr val="bg1"/>
                    </a:solidFill>
                  </a:tcPr>
                </a:tc>
                <a:tc>
                  <a:txBody>
                    <a:bodyPr/>
                    <a:lstStyle/>
                    <a:p>
                      <a:pPr algn="ctr" fontAlgn="b"/>
                      <a:r>
                        <a:rPr lang="fi-FI" sz="1100" u="none" strike="noStrike" dirty="0">
                          <a:effectLst/>
                          <a:latin typeface="Times New Roman" panose="02020603050405020304" pitchFamily="18" charset="0"/>
                          <a:cs typeface="Times New Roman" panose="02020603050405020304" pitchFamily="18" charset="0"/>
                        </a:rPr>
                        <a:t>-0,18</a:t>
                      </a:r>
                      <a:endParaRPr lang="fi-FI" sz="11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6350" marR="6350" marT="6350" marB="0" anchor="b">
                    <a:lnT w="12700" cap="flat" cmpd="sng" algn="ctr">
                      <a:solidFill>
                        <a:schemeClr val="tx1"/>
                      </a:solidFill>
                      <a:prstDash val="solid"/>
                      <a:round/>
                      <a:headEnd type="none" w="med" len="med"/>
                      <a:tailEnd type="none" w="med" len="med"/>
                    </a:lnT>
                    <a:solidFill>
                      <a:schemeClr val="bg1"/>
                    </a:solidFill>
                  </a:tcPr>
                </a:tc>
                <a:tc>
                  <a:txBody>
                    <a:bodyPr/>
                    <a:lstStyle/>
                    <a:p>
                      <a:pPr algn="ctr" fontAlgn="b"/>
                      <a:r>
                        <a:rPr lang="fi-FI" sz="1100" u="none" strike="noStrike" dirty="0">
                          <a:effectLst/>
                          <a:latin typeface="Times New Roman" panose="02020603050405020304" pitchFamily="18" charset="0"/>
                          <a:cs typeface="Times New Roman" panose="02020603050405020304" pitchFamily="18" charset="0"/>
                        </a:rPr>
                        <a:t>0,01</a:t>
                      </a:r>
                      <a:endParaRPr lang="fi-FI" sz="11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6350" marR="6350" marT="6350" marB="0" anchor="b">
                    <a:lnT w="12700" cap="flat" cmpd="sng" algn="ctr">
                      <a:solidFill>
                        <a:schemeClr val="tx1"/>
                      </a:solidFill>
                      <a:prstDash val="solid"/>
                      <a:round/>
                      <a:headEnd type="none" w="med" len="med"/>
                      <a:tailEnd type="none" w="med" len="med"/>
                    </a:lnT>
                    <a:solidFill>
                      <a:schemeClr val="bg1"/>
                    </a:solidFill>
                  </a:tcPr>
                </a:tc>
                <a:tc>
                  <a:txBody>
                    <a:bodyPr/>
                    <a:lstStyle/>
                    <a:p>
                      <a:pPr algn="ctr" fontAlgn="b"/>
                      <a:r>
                        <a:rPr lang="fi-FI" sz="1100" u="none" strike="noStrike">
                          <a:effectLst/>
                          <a:latin typeface="Times New Roman" panose="02020603050405020304" pitchFamily="18" charset="0"/>
                          <a:cs typeface="Times New Roman" panose="02020603050405020304" pitchFamily="18" charset="0"/>
                        </a:rPr>
                        <a:t>0,08</a:t>
                      </a:r>
                      <a:endParaRPr lang="fi-FI" sz="1100" b="0" i="0" u="none" strike="noStrike">
                        <a:solidFill>
                          <a:srgbClr val="000000"/>
                        </a:solidFill>
                        <a:effectLst/>
                        <a:latin typeface="Times New Roman" panose="02020603050405020304" pitchFamily="18" charset="0"/>
                        <a:cs typeface="Times New Roman" panose="02020603050405020304" pitchFamily="18" charset="0"/>
                      </a:endParaRPr>
                    </a:p>
                  </a:txBody>
                  <a:tcPr marL="6350" marR="6350" marT="6350" marB="0" anchor="b">
                    <a:lnT w="12700" cap="flat" cmpd="sng" algn="ctr">
                      <a:solidFill>
                        <a:schemeClr val="tx1"/>
                      </a:solidFill>
                      <a:prstDash val="solid"/>
                      <a:round/>
                      <a:headEnd type="none" w="med" len="med"/>
                      <a:tailEnd type="none" w="med" len="med"/>
                    </a:lnT>
                    <a:solidFill>
                      <a:schemeClr val="bg1"/>
                    </a:solidFill>
                  </a:tcPr>
                </a:tc>
                <a:tc>
                  <a:txBody>
                    <a:bodyPr/>
                    <a:lstStyle/>
                    <a:p>
                      <a:pPr algn="ctr" fontAlgn="b"/>
                      <a:r>
                        <a:rPr lang="fi-FI" sz="1100" u="none" strike="noStrike">
                          <a:effectLst/>
                          <a:latin typeface="Times New Roman" panose="02020603050405020304" pitchFamily="18" charset="0"/>
                          <a:cs typeface="Times New Roman" panose="02020603050405020304" pitchFamily="18" charset="0"/>
                        </a:rPr>
                        <a:t>-0,15</a:t>
                      </a:r>
                      <a:endParaRPr lang="fi-FI" sz="1100" b="0" i="0" u="none" strike="noStrike">
                        <a:solidFill>
                          <a:srgbClr val="000000"/>
                        </a:solidFill>
                        <a:effectLst/>
                        <a:latin typeface="Times New Roman" panose="02020603050405020304" pitchFamily="18" charset="0"/>
                        <a:cs typeface="Times New Roman" panose="02020603050405020304" pitchFamily="18" charset="0"/>
                      </a:endParaRPr>
                    </a:p>
                  </a:txBody>
                  <a:tcPr marL="6350" marR="6350" marT="6350" marB="0" anchor="b">
                    <a:lnT w="12700" cap="flat" cmpd="sng" algn="ctr">
                      <a:solidFill>
                        <a:schemeClr val="tx1"/>
                      </a:solidFill>
                      <a:prstDash val="solid"/>
                      <a:round/>
                      <a:headEnd type="none" w="med" len="med"/>
                      <a:tailEnd type="none" w="med" len="med"/>
                    </a:lnT>
                    <a:solidFill>
                      <a:schemeClr val="bg1"/>
                    </a:solidFill>
                  </a:tcPr>
                </a:tc>
                <a:tc>
                  <a:txBody>
                    <a:bodyPr/>
                    <a:lstStyle/>
                    <a:p>
                      <a:pPr algn="ctr" fontAlgn="b"/>
                      <a:r>
                        <a:rPr lang="fi-FI" sz="1100" u="none" strike="noStrike" dirty="0">
                          <a:effectLst/>
                          <a:latin typeface="Times New Roman" panose="02020603050405020304" pitchFamily="18" charset="0"/>
                          <a:cs typeface="Times New Roman" panose="02020603050405020304" pitchFamily="18" charset="0"/>
                        </a:rPr>
                        <a:t>-0,2</a:t>
                      </a:r>
                      <a:endParaRPr lang="fi-FI" sz="11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6350" marR="6350" marT="6350" marB="0" anchor="b">
                    <a:lnT w="12700" cap="flat" cmpd="sng" algn="ctr">
                      <a:solidFill>
                        <a:schemeClr val="tx1"/>
                      </a:solidFill>
                      <a:prstDash val="solid"/>
                      <a:round/>
                      <a:headEnd type="none" w="med" len="med"/>
                      <a:tailEnd type="none" w="med" len="med"/>
                    </a:lnT>
                    <a:solidFill>
                      <a:schemeClr val="bg1"/>
                    </a:solidFill>
                  </a:tcPr>
                </a:tc>
                <a:tc>
                  <a:txBody>
                    <a:bodyPr/>
                    <a:lstStyle/>
                    <a:p>
                      <a:pPr algn="ctr" fontAlgn="b"/>
                      <a:r>
                        <a:rPr lang="fi-FI" sz="1100" u="none" strike="noStrike">
                          <a:effectLst/>
                          <a:latin typeface="Times New Roman" panose="02020603050405020304" pitchFamily="18" charset="0"/>
                          <a:cs typeface="Times New Roman" panose="02020603050405020304" pitchFamily="18" charset="0"/>
                        </a:rPr>
                        <a:t>NA</a:t>
                      </a:r>
                      <a:endParaRPr lang="fi-FI" sz="1100" b="0" i="0" u="none" strike="noStrike">
                        <a:solidFill>
                          <a:srgbClr val="000000"/>
                        </a:solidFill>
                        <a:effectLst/>
                        <a:latin typeface="Times New Roman" panose="02020603050405020304" pitchFamily="18" charset="0"/>
                        <a:cs typeface="Times New Roman" panose="02020603050405020304" pitchFamily="18" charset="0"/>
                      </a:endParaRPr>
                    </a:p>
                  </a:txBody>
                  <a:tcPr marL="6350" marR="6350" marT="6350" marB="0" anchor="b">
                    <a:lnT w="12700" cap="flat" cmpd="sng" algn="ctr">
                      <a:solidFill>
                        <a:schemeClr val="tx1"/>
                      </a:solidFill>
                      <a:prstDash val="solid"/>
                      <a:round/>
                      <a:headEnd type="none" w="med" len="med"/>
                      <a:tailEnd type="none" w="med" len="med"/>
                    </a:lnT>
                    <a:solidFill>
                      <a:schemeClr val="bg1"/>
                    </a:solidFill>
                  </a:tcPr>
                </a:tc>
                <a:extLst>
                  <a:ext uri="{0D108BD9-81ED-4DB2-BD59-A6C34878D82A}">
                    <a16:rowId xmlns:a16="http://schemas.microsoft.com/office/drawing/2014/main" val="1059591172"/>
                  </a:ext>
                </a:extLst>
              </a:tr>
              <a:tr h="184150">
                <a:tc>
                  <a:txBody>
                    <a:bodyPr/>
                    <a:lstStyle/>
                    <a:p>
                      <a:pPr algn="ctr" fontAlgn="b"/>
                      <a:r>
                        <a:rPr lang="fi-FI" sz="1100" u="none" strike="noStrike" dirty="0">
                          <a:effectLst/>
                          <a:latin typeface="Times New Roman" panose="02020603050405020304" pitchFamily="18" charset="0"/>
                          <a:cs typeface="Times New Roman" panose="02020603050405020304" pitchFamily="18" charset="0"/>
                        </a:rPr>
                        <a:t>T6</a:t>
                      </a:r>
                      <a:endParaRPr lang="fi-FI" sz="11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6350" marR="6350" marT="6350" marB="0" anchor="b">
                    <a:solidFill>
                      <a:schemeClr val="bg1"/>
                    </a:solidFill>
                  </a:tcPr>
                </a:tc>
                <a:tc>
                  <a:txBody>
                    <a:bodyPr/>
                    <a:lstStyle/>
                    <a:p>
                      <a:pPr algn="ctr" fontAlgn="b"/>
                      <a:r>
                        <a:rPr lang="fi-FI" sz="1100" u="none" strike="noStrike" dirty="0">
                          <a:effectLst/>
                          <a:latin typeface="Times New Roman" panose="02020603050405020304" pitchFamily="18" charset="0"/>
                          <a:cs typeface="Times New Roman" panose="02020603050405020304" pitchFamily="18" charset="0"/>
                        </a:rPr>
                        <a:t>transcript6788</a:t>
                      </a:r>
                      <a:endParaRPr lang="fi-FI" sz="11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6350" marR="6350" marT="6350" marB="0" anchor="b">
                    <a:solidFill>
                      <a:schemeClr val="bg1"/>
                    </a:solidFill>
                  </a:tcPr>
                </a:tc>
                <a:tc>
                  <a:txBody>
                    <a:bodyPr/>
                    <a:lstStyle/>
                    <a:p>
                      <a:pPr algn="ctr" fontAlgn="b"/>
                      <a:r>
                        <a:rPr lang="fi-FI" sz="1100" u="none" strike="noStrike">
                          <a:effectLst/>
                          <a:latin typeface="Times New Roman" panose="02020603050405020304" pitchFamily="18" charset="0"/>
                          <a:cs typeface="Times New Roman" panose="02020603050405020304" pitchFamily="18" charset="0"/>
                        </a:rPr>
                        <a:t>0,32</a:t>
                      </a:r>
                      <a:endParaRPr lang="fi-FI" sz="1100" b="0" i="0" u="none" strike="noStrike">
                        <a:solidFill>
                          <a:srgbClr val="000000"/>
                        </a:solidFill>
                        <a:effectLst/>
                        <a:latin typeface="Times New Roman" panose="02020603050405020304" pitchFamily="18" charset="0"/>
                        <a:cs typeface="Times New Roman" panose="02020603050405020304" pitchFamily="18" charset="0"/>
                      </a:endParaRPr>
                    </a:p>
                  </a:txBody>
                  <a:tcPr marL="6350" marR="6350" marT="6350" marB="0" anchor="b">
                    <a:solidFill>
                      <a:schemeClr val="bg1"/>
                    </a:solidFill>
                  </a:tcPr>
                </a:tc>
                <a:tc>
                  <a:txBody>
                    <a:bodyPr/>
                    <a:lstStyle/>
                    <a:p>
                      <a:pPr algn="ctr" fontAlgn="b"/>
                      <a:r>
                        <a:rPr lang="fi-FI" sz="1100" u="none" strike="noStrike">
                          <a:effectLst/>
                          <a:latin typeface="Times New Roman" panose="02020603050405020304" pitchFamily="18" charset="0"/>
                          <a:cs typeface="Times New Roman" panose="02020603050405020304" pitchFamily="18" charset="0"/>
                        </a:rPr>
                        <a:t>-0,22</a:t>
                      </a:r>
                      <a:endParaRPr lang="fi-FI" sz="1100" b="0" i="0" u="none" strike="noStrike">
                        <a:solidFill>
                          <a:srgbClr val="000000"/>
                        </a:solidFill>
                        <a:effectLst/>
                        <a:latin typeface="Times New Roman" panose="02020603050405020304" pitchFamily="18" charset="0"/>
                        <a:cs typeface="Times New Roman" panose="02020603050405020304" pitchFamily="18" charset="0"/>
                      </a:endParaRPr>
                    </a:p>
                  </a:txBody>
                  <a:tcPr marL="6350" marR="6350" marT="6350" marB="0" anchor="b">
                    <a:solidFill>
                      <a:schemeClr val="bg1"/>
                    </a:solidFill>
                  </a:tcPr>
                </a:tc>
                <a:tc>
                  <a:txBody>
                    <a:bodyPr/>
                    <a:lstStyle/>
                    <a:p>
                      <a:pPr algn="ctr" fontAlgn="b"/>
                      <a:r>
                        <a:rPr lang="fi-FI" sz="1100" u="none" strike="noStrike" dirty="0">
                          <a:effectLst/>
                          <a:latin typeface="Times New Roman" panose="02020603050405020304" pitchFamily="18" charset="0"/>
                          <a:cs typeface="Times New Roman" panose="02020603050405020304" pitchFamily="18" charset="0"/>
                        </a:rPr>
                        <a:t>0,11</a:t>
                      </a:r>
                      <a:endParaRPr lang="fi-FI" sz="11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6350" marR="6350" marT="6350" marB="0" anchor="b">
                    <a:solidFill>
                      <a:schemeClr val="bg1"/>
                    </a:solidFill>
                  </a:tcPr>
                </a:tc>
                <a:tc>
                  <a:txBody>
                    <a:bodyPr/>
                    <a:lstStyle/>
                    <a:p>
                      <a:pPr algn="ctr" fontAlgn="b"/>
                      <a:r>
                        <a:rPr lang="fi-FI" sz="1100" u="none" strike="noStrike" dirty="0">
                          <a:effectLst/>
                          <a:latin typeface="Times New Roman" panose="02020603050405020304" pitchFamily="18" charset="0"/>
                          <a:cs typeface="Times New Roman" panose="02020603050405020304" pitchFamily="18" charset="0"/>
                        </a:rPr>
                        <a:t>-0,26</a:t>
                      </a:r>
                      <a:endParaRPr lang="fi-FI" sz="11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6350" marR="6350" marT="6350" marB="0" anchor="b">
                    <a:solidFill>
                      <a:schemeClr val="bg1"/>
                    </a:solidFill>
                  </a:tcPr>
                </a:tc>
                <a:tc>
                  <a:txBody>
                    <a:bodyPr/>
                    <a:lstStyle/>
                    <a:p>
                      <a:pPr algn="ctr" fontAlgn="b"/>
                      <a:r>
                        <a:rPr lang="fi-FI" sz="1100" u="none" strike="noStrike">
                          <a:effectLst/>
                          <a:latin typeface="Times New Roman" panose="02020603050405020304" pitchFamily="18" charset="0"/>
                          <a:cs typeface="Times New Roman" panose="02020603050405020304" pitchFamily="18" charset="0"/>
                        </a:rPr>
                        <a:t>-0,08</a:t>
                      </a:r>
                      <a:endParaRPr lang="fi-FI" sz="1100" b="0" i="0" u="none" strike="noStrike">
                        <a:solidFill>
                          <a:srgbClr val="000000"/>
                        </a:solidFill>
                        <a:effectLst/>
                        <a:latin typeface="Times New Roman" panose="02020603050405020304" pitchFamily="18" charset="0"/>
                        <a:cs typeface="Times New Roman" panose="02020603050405020304" pitchFamily="18" charset="0"/>
                      </a:endParaRPr>
                    </a:p>
                  </a:txBody>
                  <a:tcPr marL="6350" marR="6350" marT="6350" marB="0" anchor="b">
                    <a:solidFill>
                      <a:schemeClr val="bg1"/>
                    </a:solidFill>
                  </a:tcPr>
                </a:tc>
                <a:tc>
                  <a:txBody>
                    <a:bodyPr/>
                    <a:lstStyle/>
                    <a:p>
                      <a:pPr algn="ctr" fontAlgn="b"/>
                      <a:r>
                        <a:rPr lang="fi-FI" sz="1100" u="none" strike="noStrike">
                          <a:effectLst/>
                          <a:latin typeface="Times New Roman" panose="02020603050405020304" pitchFamily="18" charset="0"/>
                          <a:cs typeface="Times New Roman" panose="02020603050405020304" pitchFamily="18" charset="0"/>
                        </a:rPr>
                        <a:t>-0,15</a:t>
                      </a:r>
                      <a:endParaRPr lang="fi-FI" sz="1100" b="0" i="0" u="none" strike="noStrike">
                        <a:solidFill>
                          <a:srgbClr val="000000"/>
                        </a:solidFill>
                        <a:effectLst/>
                        <a:latin typeface="Times New Roman" panose="02020603050405020304" pitchFamily="18" charset="0"/>
                        <a:cs typeface="Times New Roman" panose="02020603050405020304" pitchFamily="18" charset="0"/>
                      </a:endParaRPr>
                    </a:p>
                  </a:txBody>
                  <a:tcPr marL="6350" marR="6350" marT="6350" marB="0" anchor="b">
                    <a:solidFill>
                      <a:schemeClr val="bg1"/>
                    </a:solidFill>
                  </a:tcPr>
                </a:tc>
                <a:tc>
                  <a:txBody>
                    <a:bodyPr/>
                    <a:lstStyle/>
                    <a:p>
                      <a:pPr algn="ctr" fontAlgn="b"/>
                      <a:r>
                        <a:rPr lang="fi-FI" sz="1100" u="none" strike="noStrike">
                          <a:effectLst/>
                          <a:latin typeface="Times New Roman" panose="02020603050405020304" pitchFamily="18" charset="0"/>
                          <a:cs typeface="Times New Roman" panose="02020603050405020304" pitchFamily="18" charset="0"/>
                        </a:rPr>
                        <a:t>-1,9</a:t>
                      </a:r>
                      <a:endParaRPr lang="fi-FI" sz="1100" b="0" i="0" u="none" strike="noStrike">
                        <a:solidFill>
                          <a:srgbClr val="000000"/>
                        </a:solidFill>
                        <a:effectLst/>
                        <a:latin typeface="Times New Roman" panose="02020603050405020304" pitchFamily="18" charset="0"/>
                        <a:cs typeface="Times New Roman" panose="02020603050405020304" pitchFamily="18" charset="0"/>
                      </a:endParaRPr>
                    </a:p>
                  </a:txBody>
                  <a:tcPr marL="6350" marR="6350" marT="6350" marB="0" anchor="b">
                    <a:solidFill>
                      <a:schemeClr val="bg1"/>
                    </a:solidFill>
                  </a:tcPr>
                </a:tc>
                <a:extLst>
                  <a:ext uri="{0D108BD9-81ED-4DB2-BD59-A6C34878D82A}">
                    <a16:rowId xmlns:a16="http://schemas.microsoft.com/office/drawing/2014/main" val="1091110431"/>
                  </a:ext>
                </a:extLst>
              </a:tr>
              <a:tr h="184150">
                <a:tc>
                  <a:txBody>
                    <a:bodyPr/>
                    <a:lstStyle/>
                    <a:p>
                      <a:pPr algn="ctr" fontAlgn="b"/>
                      <a:r>
                        <a:rPr lang="fi-FI" sz="1100" u="none" strike="noStrike">
                          <a:effectLst/>
                          <a:latin typeface="Times New Roman" panose="02020603050405020304" pitchFamily="18" charset="0"/>
                          <a:cs typeface="Times New Roman" panose="02020603050405020304" pitchFamily="18" charset="0"/>
                        </a:rPr>
                        <a:t>T12</a:t>
                      </a:r>
                      <a:endParaRPr lang="fi-FI" sz="1100" b="0" i="0" u="none" strike="noStrike">
                        <a:solidFill>
                          <a:srgbClr val="000000"/>
                        </a:solidFill>
                        <a:effectLst/>
                        <a:latin typeface="Times New Roman" panose="02020603050405020304" pitchFamily="18" charset="0"/>
                        <a:cs typeface="Times New Roman" panose="02020603050405020304" pitchFamily="18" charset="0"/>
                      </a:endParaRPr>
                    </a:p>
                  </a:txBody>
                  <a:tcPr marL="6350" marR="6350" marT="6350" marB="0" anchor="b">
                    <a:solidFill>
                      <a:schemeClr val="bg1"/>
                    </a:solidFill>
                  </a:tcPr>
                </a:tc>
                <a:tc>
                  <a:txBody>
                    <a:bodyPr/>
                    <a:lstStyle/>
                    <a:p>
                      <a:pPr algn="ctr" fontAlgn="b"/>
                      <a:r>
                        <a:rPr lang="fi-FI" sz="1100" u="none" strike="noStrike">
                          <a:effectLst/>
                          <a:latin typeface="Times New Roman" panose="02020603050405020304" pitchFamily="18" charset="0"/>
                          <a:cs typeface="Times New Roman" panose="02020603050405020304" pitchFamily="18" charset="0"/>
                        </a:rPr>
                        <a:t>transcript848</a:t>
                      </a:r>
                      <a:endParaRPr lang="fi-FI" sz="1100" b="0" i="0" u="none" strike="noStrike">
                        <a:solidFill>
                          <a:srgbClr val="000000"/>
                        </a:solidFill>
                        <a:effectLst/>
                        <a:latin typeface="Times New Roman" panose="02020603050405020304" pitchFamily="18" charset="0"/>
                        <a:cs typeface="Times New Roman" panose="02020603050405020304" pitchFamily="18" charset="0"/>
                      </a:endParaRPr>
                    </a:p>
                  </a:txBody>
                  <a:tcPr marL="6350" marR="6350" marT="6350" marB="0" anchor="b">
                    <a:solidFill>
                      <a:schemeClr val="bg1"/>
                    </a:solidFill>
                  </a:tcPr>
                </a:tc>
                <a:tc>
                  <a:txBody>
                    <a:bodyPr/>
                    <a:lstStyle/>
                    <a:p>
                      <a:pPr algn="ctr" fontAlgn="b"/>
                      <a:r>
                        <a:rPr lang="fi-FI" sz="1100" u="none" strike="noStrike" dirty="0">
                          <a:effectLst/>
                          <a:latin typeface="Times New Roman" panose="02020603050405020304" pitchFamily="18" charset="0"/>
                          <a:cs typeface="Times New Roman" panose="02020603050405020304" pitchFamily="18" charset="0"/>
                        </a:rPr>
                        <a:t>0,41</a:t>
                      </a:r>
                      <a:endParaRPr lang="fi-FI" sz="11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6350" marR="6350" marT="6350" marB="0" anchor="b">
                    <a:solidFill>
                      <a:schemeClr val="bg1"/>
                    </a:solidFill>
                  </a:tcPr>
                </a:tc>
                <a:tc>
                  <a:txBody>
                    <a:bodyPr/>
                    <a:lstStyle/>
                    <a:p>
                      <a:pPr algn="ctr" fontAlgn="b"/>
                      <a:r>
                        <a:rPr lang="fi-FI" sz="1100" u="none" strike="noStrike" dirty="0">
                          <a:effectLst/>
                          <a:latin typeface="Times New Roman" panose="02020603050405020304" pitchFamily="18" charset="0"/>
                          <a:cs typeface="Times New Roman" panose="02020603050405020304" pitchFamily="18" charset="0"/>
                        </a:rPr>
                        <a:t>0,10</a:t>
                      </a:r>
                      <a:endParaRPr lang="fi-FI" sz="11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6350" marR="6350" marT="6350" marB="0" anchor="b">
                    <a:solidFill>
                      <a:schemeClr val="bg1"/>
                    </a:solidFill>
                  </a:tcPr>
                </a:tc>
                <a:tc>
                  <a:txBody>
                    <a:bodyPr/>
                    <a:lstStyle/>
                    <a:p>
                      <a:pPr algn="ctr" fontAlgn="b"/>
                      <a:r>
                        <a:rPr lang="fi-FI" sz="1100" u="none" strike="noStrike" dirty="0">
                          <a:effectLst/>
                          <a:latin typeface="Times New Roman" panose="02020603050405020304" pitchFamily="18" charset="0"/>
                          <a:cs typeface="Times New Roman" panose="02020603050405020304" pitchFamily="18" charset="0"/>
                        </a:rPr>
                        <a:t>-0,10</a:t>
                      </a:r>
                      <a:endParaRPr lang="fi-FI" sz="11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6350" marR="6350" marT="6350" marB="0" anchor="b">
                    <a:solidFill>
                      <a:schemeClr val="bg1"/>
                    </a:solidFill>
                  </a:tcPr>
                </a:tc>
                <a:tc>
                  <a:txBody>
                    <a:bodyPr/>
                    <a:lstStyle/>
                    <a:p>
                      <a:pPr algn="ctr" fontAlgn="b"/>
                      <a:r>
                        <a:rPr lang="fi-FI" sz="1100" u="none" strike="noStrike" dirty="0">
                          <a:effectLst/>
                          <a:latin typeface="Times New Roman" panose="02020603050405020304" pitchFamily="18" charset="0"/>
                          <a:cs typeface="Times New Roman" panose="02020603050405020304" pitchFamily="18" charset="0"/>
                        </a:rPr>
                        <a:t>-0,44</a:t>
                      </a:r>
                      <a:endParaRPr lang="fi-FI" sz="11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6350" marR="6350" marT="6350" marB="0" anchor="b">
                    <a:solidFill>
                      <a:schemeClr val="bg1"/>
                    </a:solidFill>
                  </a:tcPr>
                </a:tc>
                <a:tc>
                  <a:txBody>
                    <a:bodyPr/>
                    <a:lstStyle/>
                    <a:p>
                      <a:pPr algn="ctr" fontAlgn="b"/>
                      <a:r>
                        <a:rPr lang="fi-FI" sz="1100" u="none" strike="noStrike" dirty="0">
                          <a:effectLst/>
                          <a:latin typeface="Times New Roman" panose="02020603050405020304" pitchFamily="18" charset="0"/>
                          <a:cs typeface="Times New Roman" panose="02020603050405020304" pitchFamily="18" charset="0"/>
                        </a:rPr>
                        <a:t>-0,30</a:t>
                      </a:r>
                      <a:endParaRPr lang="fi-FI" sz="11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6350" marR="6350" marT="6350" marB="0" anchor="b">
                    <a:solidFill>
                      <a:schemeClr val="bg1"/>
                    </a:solidFill>
                  </a:tcPr>
                </a:tc>
                <a:tc>
                  <a:txBody>
                    <a:bodyPr/>
                    <a:lstStyle/>
                    <a:p>
                      <a:pPr algn="ctr" fontAlgn="b"/>
                      <a:r>
                        <a:rPr lang="fi-FI" sz="1100" u="none" strike="noStrike" dirty="0">
                          <a:effectLst/>
                          <a:latin typeface="Times New Roman" panose="02020603050405020304" pitchFamily="18" charset="0"/>
                          <a:cs typeface="Times New Roman" panose="02020603050405020304" pitchFamily="18" charset="0"/>
                        </a:rPr>
                        <a:t>-0,59</a:t>
                      </a:r>
                      <a:endParaRPr lang="fi-FI" sz="11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6350" marR="6350" marT="6350" marB="0" anchor="b">
                    <a:solidFill>
                      <a:schemeClr val="bg1"/>
                    </a:solidFill>
                  </a:tcPr>
                </a:tc>
                <a:tc>
                  <a:txBody>
                    <a:bodyPr/>
                    <a:lstStyle/>
                    <a:p>
                      <a:pPr algn="ctr" fontAlgn="b"/>
                      <a:r>
                        <a:rPr lang="fi-FI" sz="1100" u="none" strike="noStrike">
                          <a:effectLst/>
                          <a:latin typeface="Times New Roman" panose="02020603050405020304" pitchFamily="18" charset="0"/>
                          <a:cs typeface="Times New Roman" panose="02020603050405020304" pitchFamily="18" charset="0"/>
                        </a:rPr>
                        <a:t>1,75</a:t>
                      </a:r>
                      <a:endParaRPr lang="fi-FI" sz="1100" b="0" i="0" u="none" strike="noStrike">
                        <a:solidFill>
                          <a:srgbClr val="000000"/>
                        </a:solidFill>
                        <a:effectLst/>
                        <a:latin typeface="Times New Roman" panose="02020603050405020304" pitchFamily="18" charset="0"/>
                        <a:cs typeface="Times New Roman" panose="02020603050405020304" pitchFamily="18" charset="0"/>
                      </a:endParaRPr>
                    </a:p>
                  </a:txBody>
                  <a:tcPr marL="6350" marR="6350" marT="6350" marB="0" anchor="b">
                    <a:solidFill>
                      <a:schemeClr val="bg1"/>
                    </a:solidFill>
                  </a:tcPr>
                </a:tc>
                <a:extLst>
                  <a:ext uri="{0D108BD9-81ED-4DB2-BD59-A6C34878D82A}">
                    <a16:rowId xmlns:a16="http://schemas.microsoft.com/office/drawing/2014/main" val="1012832159"/>
                  </a:ext>
                </a:extLst>
              </a:tr>
              <a:tr h="184150">
                <a:tc>
                  <a:txBody>
                    <a:bodyPr/>
                    <a:lstStyle/>
                    <a:p>
                      <a:pPr algn="ctr" fontAlgn="b"/>
                      <a:r>
                        <a:rPr lang="fi-FI" sz="1100" u="none" strike="noStrike">
                          <a:effectLst/>
                          <a:latin typeface="Times New Roman" panose="02020603050405020304" pitchFamily="18" charset="0"/>
                          <a:cs typeface="Times New Roman" panose="02020603050405020304" pitchFamily="18" charset="0"/>
                        </a:rPr>
                        <a:t>T13</a:t>
                      </a:r>
                      <a:endParaRPr lang="fi-FI" sz="1100" b="0" i="0" u="none" strike="noStrike">
                        <a:solidFill>
                          <a:srgbClr val="000000"/>
                        </a:solidFill>
                        <a:effectLst/>
                        <a:latin typeface="Times New Roman" panose="02020603050405020304" pitchFamily="18" charset="0"/>
                        <a:cs typeface="Times New Roman" panose="02020603050405020304" pitchFamily="18" charset="0"/>
                      </a:endParaRPr>
                    </a:p>
                  </a:txBody>
                  <a:tcPr marL="6350" marR="6350" marT="6350" marB="0" anchor="b">
                    <a:solidFill>
                      <a:schemeClr val="bg1"/>
                    </a:solidFill>
                  </a:tcPr>
                </a:tc>
                <a:tc>
                  <a:txBody>
                    <a:bodyPr/>
                    <a:lstStyle/>
                    <a:p>
                      <a:pPr algn="ctr" fontAlgn="b"/>
                      <a:r>
                        <a:rPr lang="fi-FI" sz="1100" u="none" strike="noStrike">
                          <a:effectLst/>
                          <a:latin typeface="Times New Roman" panose="02020603050405020304" pitchFamily="18" charset="0"/>
                          <a:cs typeface="Times New Roman" panose="02020603050405020304" pitchFamily="18" charset="0"/>
                        </a:rPr>
                        <a:t>transcript24241</a:t>
                      </a:r>
                      <a:endParaRPr lang="fi-FI" sz="1100" b="0" i="0" u="none" strike="noStrike">
                        <a:solidFill>
                          <a:srgbClr val="000000"/>
                        </a:solidFill>
                        <a:effectLst/>
                        <a:latin typeface="Times New Roman" panose="02020603050405020304" pitchFamily="18" charset="0"/>
                        <a:cs typeface="Times New Roman" panose="02020603050405020304" pitchFamily="18" charset="0"/>
                      </a:endParaRPr>
                    </a:p>
                  </a:txBody>
                  <a:tcPr marL="6350" marR="6350" marT="6350" marB="0" anchor="b">
                    <a:solidFill>
                      <a:schemeClr val="bg1"/>
                    </a:solidFill>
                  </a:tcPr>
                </a:tc>
                <a:tc>
                  <a:txBody>
                    <a:bodyPr/>
                    <a:lstStyle/>
                    <a:p>
                      <a:pPr algn="ctr" fontAlgn="b"/>
                      <a:r>
                        <a:rPr lang="fi-FI" sz="1100" u="none" strike="noStrike">
                          <a:effectLst/>
                          <a:latin typeface="Times New Roman" panose="02020603050405020304" pitchFamily="18" charset="0"/>
                          <a:cs typeface="Times New Roman" panose="02020603050405020304" pitchFamily="18" charset="0"/>
                        </a:rPr>
                        <a:t>0,61</a:t>
                      </a:r>
                      <a:endParaRPr lang="fi-FI" sz="1100" b="0" i="0" u="none" strike="noStrike">
                        <a:solidFill>
                          <a:srgbClr val="000000"/>
                        </a:solidFill>
                        <a:effectLst/>
                        <a:latin typeface="Times New Roman" panose="02020603050405020304" pitchFamily="18" charset="0"/>
                        <a:cs typeface="Times New Roman" panose="02020603050405020304" pitchFamily="18" charset="0"/>
                      </a:endParaRPr>
                    </a:p>
                  </a:txBody>
                  <a:tcPr marL="6350" marR="6350" marT="6350" marB="0" anchor="b">
                    <a:solidFill>
                      <a:schemeClr val="bg1"/>
                    </a:solidFill>
                  </a:tcPr>
                </a:tc>
                <a:tc>
                  <a:txBody>
                    <a:bodyPr/>
                    <a:lstStyle/>
                    <a:p>
                      <a:pPr algn="ctr" fontAlgn="b"/>
                      <a:r>
                        <a:rPr lang="fi-FI" sz="1100" u="none" strike="noStrike">
                          <a:effectLst/>
                          <a:latin typeface="Times New Roman" panose="02020603050405020304" pitchFamily="18" charset="0"/>
                          <a:cs typeface="Times New Roman" panose="02020603050405020304" pitchFamily="18" charset="0"/>
                        </a:rPr>
                        <a:t>0,20</a:t>
                      </a:r>
                      <a:endParaRPr lang="fi-FI" sz="1100" b="0" i="0" u="none" strike="noStrike">
                        <a:solidFill>
                          <a:srgbClr val="000000"/>
                        </a:solidFill>
                        <a:effectLst/>
                        <a:latin typeface="Times New Roman" panose="02020603050405020304" pitchFamily="18" charset="0"/>
                        <a:cs typeface="Times New Roman" panose="02020603050405020304" pitchFamily="18" charset="0"/>
                      </a:endParaRPr>
                    </a:p>
                  </a:txBody>
                  <a:tcPr marL="6350" marR="6350" marT="6350" marB="0" anchor="b">
                    <a:solidFill>
                      <a:schemeClr val="bg1"/>
                    </a:solidFill>
                  </a:tcPr>
                </a:tc>
                <a:tc>
                  <a:txBody>
                    <a:bodyPr/>
                    <a:lstStyle/>
                    <a:p>
                      <a:pPr algn="ctr" fontAlgn="b"/>
                      <a:r>
                        <a:rPr lang="fi-FI" sz="1100" u="none" strike="noStrike" dirty="0">
                          <a:effectLst/>
                          <a:latin typeface="Times New Roman" panose="02020603050405020304" pitchFamily="18" charset="0"/>
                          <a:cs typeface="Times New Roman" panose="02020603050405020304" pitchFamily="18" charset="0"/>
                        </a:rPr>
                        <a:t>-0,21</a:t>
                      </a:r>
                      <a:endParaRPr lang="fi-FI" sz="11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6350" marR="6350" marT="6350" marB="0" anchor="b">
                    <a:solidFill>
                      <a:schemeClr val="bg1"/>
                    </a:solidFill>
                  </a:tcPr>
                </a:tc>
                <a:tc>
                  <a:txBody>
                    <a:bodyPr/>
                    <a:lstStyle/>
                    <a:p>
                      <a:pPr algn="ctr" fontAlgn="b"/>
                      <a:r>
                        <a:rPr lang="fi-FI" sz="1100" u="none" strike="noStrike" dirty="0">
                          <a:effectLst/>
                          <a:latin typeface="Times New Roman" panose="02020603050405020304" pitchFamily="18" charset="0"/>
                          <a:cs typeface="Times New Roman" panose="02020603050405020304" pitchFamily="18" charset="0"/>
                        </a:rPr>
                        <a:t>-0,29</a:t>
                      </a:r>
                      <a:endParaRPr lang="fi-FI" sz="11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6350" marR="6350" marT="6350" marB="0" anchor="b">
                    <a:solidFill>
                      <a:schemeClr val="bg1"/>
                    </a:solidFill>
                  </a:tcPr>
                </a:tc>
                <a:tc>
                  <a:txBody>
                    <a:bodyPr/>
                    <a:lstStyle/>
                    <a:p>
                      <a:pPr algn="ctr" fontAlgn="b"/>
                      <a:r>
                        <a:rPr lang="fi-FI" sz="1100" u="none" strike="noStrike" dirty="0">
                          <a:effectLst/>
                          <a:latin typeface="Times New Roman" panose="02020603050405020304" pitchFamily="18" charset="0"/>
                          <a:cs typeface="Times New Roman" panose="02020603050405020304" pitchFamily="18" charset="0"/>
                        </a:rPr>
                        <a:t>0,08</a:t>
                      </a:r>
                      <a:endParaRPr lang="fi-FI" sz="11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6350" marR="6350" marT="6350" marB="0" anchor="b">
                    <a:solidFill>
                      <a:schemeClr val="bg1"/>
                    </a:solidFill>
                  </a:tcPr>
                </a:tc>
                <a:tc>
                  <a:txBody>
                    <a:bodyPr/>
                    <a:lstStyle/>
                    <a:p>
                      <a:pPr algn="ctr" fontAlgn="b"/>
                      <a:r>
                        <a:rPr lang="fi-FI" sz="1100" u="none" strike="noStrike" dirty="0">
                          <a:effectLst/>
                          <a:latin typeface="Times New Roman" panose="02020603050405020304" pitchFamily="18" charset="0"/>
                          <a:cs typeface="Times New Roman" panose="02020603050405020304" pitchFamily="18" charset="0"/>
                        </a:rPr>
                        <a:t>-0,55</a:t>
                      </a:r>
                      <a:endParaRPr lang="fi-FI" sz="11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6350" marR="6350" marT="6350" marB="0" anchor="b">
                    <a:solidFill>
                      <a:schemeClr val="bg1"/>
                    </a:solidFill>
                  </a:tcPr>
                </a:tc>
                <a:tc>
                  <a:txBody>
                    <a:bodyPr/>
                    <a:lstStyle/>
                    <a:p>
                      <a:pPr algn="ctr" fontAlgn="b"/>
                      <a:r>
                        <a:rPr lang="fi-FI" sz="1100" u="none" strike="noStrike" dirty="0">
                          <a:effectLst/>
                          <a:latin typeface="Times New Roman" panose="02020603050405020304" pitchFamily="18" charset="0"/>
                          <a:cs typeface="Times New Roman" panose="02020603050405020304" pitchFamily="18" charset="0"/>
                        </a:rPr>
                        <a:t>1,44</a:t>
                      </a:r>
                      <a:endParaRPr lang="fi-FI" sz="11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6350" marR="6350" marT="6350" marB="0" anchor="b">
                    <a:solidFill>
                      <a:schemeClr val="bg1"/>
                    </a:solidFill>
                  </a:tcPr>
                </a:tc>
                <a:extLst>
                  <a:ext uri="{0D108BD9-81ED-4DB2-BD59-A6C34878D82A}">
                    <a16:rowId xmlns:a16="http://schemas.microsoft.com/office/drawing/2014/main" val="1102677802"/>
                  </a:ext>
                </a:extLst>
              </a:tr>
              <a:tr h="184150">
                <a:tc>
                  <a:txBody>
                    <a:bodyPr/>
                    <a:lstStyle/>
                    <a:p>
                      <a:pPr algn="ctr" fontAlgn="b"/>
                      <a:r>
                        <a:rPr lang="fi-FI" sz="1100" u="none" strike="noStrike" dirty="0">
                          <a:effectLst/>
                          <a:latin typeface="Times New Roman" panose="02020603050405020304" pitchFamily="18" charset="0"/>
                          <a:cs typeface="Times New Roman" panose="02020603050405020304" pitchFamily="18" charset="0"/>
                        </a:rPr>
                        <a:t>T15</a:t>
                      </a:r>
                      <a:endParaRPr lang="fi-FI" sz="11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6350" marR="6350" marT="6350" marB="0" anchor="b">
                    <a:lnB w="12700" cap="flat" cmpd="sng" algn="ctr">
                      <a:solidFill>
                        <a:schemeClr val="tx1"/>
                      </a:solidFill>
                      <a:prstDash val="solid"/>
                      <a:round/>
                      <a:headEnd type="none" w="med" len="med"/>
                      <a:tailEnd type="none" w="med" len="med"/>
                    </a:lnB>
                    <a:solidFill>
                      <a:schemeClr val="bg1"/>
                    </a:solidFill>
                  </a:tcPr>
                </a:tc>
                <a:tc>
                  <a:txBody>
                    <a:bodyPr/>
                    <a:lstStyle/>
                    <a:p>
                      <a:pPr algn="ctr" fontAlgn="b"/>
                      <a:r>
                        <a:rPr lang="fi-FI" sz="1100" u="none" strike="noStrike" dirty="0">
                          <a:effectLst/>
                          <a:latin typeface="Times New Roman" panose="02020603050405020304" pitchFamily="18" charset="0"/>
                          <a:cs typeface="Times New Roman" panose="02020603050405020304" pitchFamily="18" charset="0"/>
                        </a:rPr>
                        <a:t>transcript3774</a:t>
                      </a:r>
                      <a:endParaRPr lang="fi-FI" sz="11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6350" marR="6350" marT="6350" marB="0" anchor="b">
                    <a:lnB w="12700" cap="flat" cmpd="sng" algn="ctr">
                      <a:solidFill>
                        <a:schemeClr val="tx1"/>
                      </a:solidFill>
                      <a:prstDash val="solid"/>
                      <a:round/>
                      <a:headEnd type="none" w="med" len="med"/>
                      <a:tailEnd type="none" w="med" len="med"/>
                    </a:lnB>
                    <a:solidFill>
                      <a:schemeClr val="bg1"/>
                    </a:solidFill>
                  </a:tcPr>
                </a:tc>
                <a:tc>
                  <a:txBody>
                    <a:bodyPr/>
                    <a:lstStyle/>
                    <a:p>
                      <a:pPr algn="ctr" fontAlgn="b"/>
                      <a:r>
                        <a:rPr lang="fi-FI" sz="1100" u="none" strike="noStrike" dirty="0">
                          <a:effectLst/>
                          <a:latin typeface="Times New Roman" panose="02020603050405020304" pitchFamily="18" charset="0"/>
                          <a:cs typeface="Times New Roman" panose="02020603050405020304" pitchFamily="18" charset="0"/>
                        </a:rPr>
                        <a:t>0,83</a:t>
                      </a:r>
                      <a:endParaRPr lang="fi-FI" sz="11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6350" marR="6350" marT="6350" marB="0" anchor="b">
                    <a:lnB w="12700" cap="flat" cmpd="sng" algn="ctr">
                      <a:solidFill>
                        <a:schemeClr val="tx1"/>
                      </a:solidFill>
                      <a:prstDash val="solid"/>
                      <a:round/>
                      <a:headEnd type="none" w="med" len="med"/>
                      <a:tailEnd type="none" w="med" len="med"/>
                    </a:lnB>
                    <a:solidFill>
                      <a:schemeClr val="bg1"/>
                    </a:solidFill>
                  </a:tcPr>
                </a:tc>
                <a:tc>
                  <a:txBody>
                    <a:bodyPr/>
                    <a:lstStyle/>
                    <a:p>
                      <a:pPr algn="ctr" fontAlgn="b"/>
                      <a:r>
                        <a:rPr lang="fi-FI" sz="1100" u="none" strike="noStrike" dirty="0">
                          <a:effectLst/>
                          <a:latin typeface="Times New Roman" panose="02020603050405020304" pitchFamily="18" charset="0"/>
                          <a:cs typeface="Times New Roman" panose="02020603050405020304" pitchFamily="18" charset="0"/>
                        </a:rPr>
                        <a:t>0,00</a:t>
                      </a:r>
                      <a:endParaRPr lang="fi-FI" sz="11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6350" marR="6350" marT="6350" marB="0" anchor="b">
                    <a:lnB w="12700" cap="flat" cmpd="sng" algn="ctr">
                      <a:solidFill>
                        <a:schemeClr val="tx1"/>
                      </a:solidFill>
                      <a:prstDash val="solid"/>
                      <a:round/>
                      <a:headEnd type="none" w="med" len="med"/>
                      <a:tailEnd type="none" w="med" len="med"/>
                    </a:lnB>
                    <a:solidFill>
                      <a:schemeClr val="bg1"/>
                    </a:solidFill>
                  </a:tcPr>
                </a:tc>
                <a:tc>
                  <a:txBody>
                    <a:bodyPr/>
                    <a:lstStyle/>
                    <a:p>
                      <a:pPr algn="ctr" fontAlgn="b"/>
                      <a:r>
                        <a:rPr lang="fi-FI" sz="1100" u="none" strike="noStrike" dirty="0">
                          <a:effectLst/>
                          <a:latin typeface="Times New Roman" panose="02020603050405020304" pitchFamily="18" charset="0"/>
                          <a:cs typeface="Times New Roman" panose="02020603050405020304" pitchFamily="18" charset="0"/>
                        </a:rPr>
                        <a:t>0,05</a:t>
                      </a:r>
                      <a:endParaRPr lang="fi-FI" sz="11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6350" marR="6350" marT="6350" marB="0" anchor="b">
                    <a:lnB w="12700" cap="flat" cmpd="sng" algn="ctr">
                      <a:solidFill>
                        <a:schemeClr val="tx1"/>
                      </a:solidFill>
                      <a:prstDash val="solid"/>
                      <a:round/>
                      <a:headEnd type="none" w="med" len="med"/>
                      <a:tailEnd type="none" w="med" len="med"/>
                    </a:lnB>
                    <a:solidFill>
                      <a:schemeClr val="bg1"/>
                    </a:solidFill>
                  </a:tcPr>
                </a:tc>
                <a:tc>
                  <a:txBody>
                    <a:bodyPr/>
                    <a:lstStyle/>
                    <a:p>
                      <a:pPr algn="ctr" fontAlgn="b"/>
                      <a:r>
                        <a:rPr lang="fi-FI" sz="1100" u="none" strike="noStrike" dirty="0">
                          <a:effectLst/>
                          <a:latin typeface="Times New Roman" panose="02020603050405020304" pitchFamily="18" charset="0"/>
                          <a:cs typeface="Times New Roman" panose="02020603050405020304" pitchFamily="18" charset="0"/>
                        </a:rPr>
                        <a:t>0,00</a:t>
                      </a:r>
                      <a:endParaRPr lang="fi-FI" sz="11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6350" marR="6350" marT="6350" marB="0" anchor="b">
                    <a:lnB w="12700" cap="flat" cmpd="sng" algn="ctr">
                      <a:solidFill>
                        <a:schemeClr val="tx1"/>
                      </a:solidFill>
                      <a:prstDash val="solid"/>
                      <a:round/>
                      <a:headEnd type="none" w="med" len="med"/>
                      <a:tailEnd type="none" w="med" len="med"/>
                    </a:lnB>
                    <a:solidFill>
                      <a:schemeClr val="bg1"/>
                    </a:solidFill>
                  </a:tcPr>
                </a:tc>
                <a:tc>
                  <a:txBody>
                    <a:bodyPr/>
                    <a:lstStyle/>
                    <a:p>
                      <a:pPr algn="ctr" fontAlgn="b"/>
                      <a:r>
                        <a:rPr lang="fi-FI" sz="1100" u="none" strike="noStrike" dirty="0">
                          <a:effectLst/>
                          <a:latin typeface="Times New Roman" panose="02020603050405020304" pitchFamily="18" charset="0"/>
                          <a:cs typeface="Times New Roman" panose="02020603050405020304" pitchFamily="18" charset="0"/>
                        </a:rPr>
                        <a:t>-0,02</a:t>
                      </a:r>
                      <a:endParaRPr lang="fi-FI" sz="11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6350" marR="6350" marT="6350" marB="0" anchor="b">
                    <a:lnB w="12700" cap="flat" cmpd="sng" algn="ctr">
                      <a:solidFill>
                        <a:schemeClr val="tx1"/>
                      </a:solidFill>
                      <a:prstDash val="solid"/>
                      <a:round/>
                      <a:headEnd type="none" w="med" len="med"/>
                      <a:tailEnd type="none" w="med" len="med"/>
                    </a:lnB>
                    <a:solidFill>
                      <a:schemeClr val="bg1"/>
                    </a:solidFill>
                  </a:tcPr>
                </a:tc>
                <a:tc>
                  <a:txBody>
                    <a:bodyPr/>
                    <a:lstStyle/>
                    <a:p>
                      <a:pPr algn="ctr" fontAlgn="b"/>
                      <a:r>
                        <a:rPr lang="fi-FI" sz="1100" u="none" strike="noStrike" dirty="0">
                          <a:effectLst/>
                          <a:latin typeface="Times New Roman" panose="02020603050405020304" pitchFamily="18" charset="0"/>
                          <a:cs typeface="Times New Roman" panose="02020603050405020304" pitchFamily="18" charset="0"/>
                        </a:rPr>
                        <a:t>NA</a:t>
                      </a:r>
                      <a:endParaRPr lang="fi-FI" sz="11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6350" marR="6350" marT="6350" marB="0" anchor="b">
                    <a:lnB w="12700" cap="flat" cmpd="sng" algn="ctr">
                      <a:solidFill>
                        <a:schemeClr val="tx1"/>
                      </a:solidFill>
                      <a:prstDash val="solid"/>
                      <a:round/>
                      <a:headEnd type="none" w="med" len="med"/>
                      <a:tailEnd type="none" w="med" len="med"/>
                    </a:lnB>
                    <a:solidFill>
                      <a:schemeClr val="bg1"/>
                    </a:solidFill>
                  </a:tcPr>
                </a:tc>
                <a:tc>
                  <a:txBody>
                    <a:bodyPr/>
                    <a:lstStyle/>
                    <a:p>
                      <a:pPr algn="ctr" fontAlgn="b"/>
                      <a:r>
                        <a:rPr lang="fi-FI" sz="1100" u="none" strike="noStrike" dirty="0">
                          <a:effectLst/>
                          <a:latin typeface="Times New Roman" panose="02020603050405020304" pitchFamily="18" charset="0"/>
                          <a:cs typeface="Times New Roman" panose="02020603050405020304" pitchFamily="18" charset="0"/>
                        </a:rPr>
                        <a:t>1,2</a:t>
                      </a:r>
                      <a:endParaRPr lang="fi-FI" sz="1100" b="0" i="0" u="none" strike="noStrike" dirty="0">
                        <a:solidFill>
                          <a:srgbClr val="000000"/>
                        </a:solidFill>
                        <a:effectLst/>
                        <a:latin typeface="Times New Roman" panose="02020603050405020304" pitchFamily="18" charset="0"/>
                        <a:cs typeface="Times New Roman" panose="02020603050405020304" pitchFamily="18" charset="0"/>
                      </a:endParaRPr>
                    </a:p>
                  </a:txBody>
                  <a:tcPr marL="6350" marR="6350" marT="6350" marB="0" anchor="b">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733973358"/>
                  </a:ext>
                </a:extLst>
              </a:tr>
            </a:tbl>
          </a:graphicData>
        </a:graphic>
      </p:graphicFrame>
      <p:sp>
        <p:nvSpPr>
          <p:cNvPr id="4" name="Rectangle 3"/>
          <p:cNvSpPr/>
          <p:nvPr/>
        </p:nvSpPr>
        <p:spPr>
          <a:xfrm>
            <a:off x="1309420" y="1970326"/>
            <a:ext cx="6525159" cy="830997"/>
          </a:xfrm>
          <a:prstGeom prst="rect">
            <a:avLst/>
          </a:prstGeom>
        </p:spPr>
        <p:txBody>
          <a:bodyPr wrap="square">
            <a:spAutoFit/>
          </a:bodyPr>
          <a:lstStyle/>
          <a:p>
            <a:pPr algn="just">
              <a:spcAft>
                <a:spcPts val="0"/>
              </a:spcAft>
            </a:pPr>
            <a:r>
              <a:rPr lang="en-GB" sz="1200" b="1" dirty="0">
                <a:latin typeface="Times New Roman" panose="02020603050405020304" pitchFamily="18" charset="0"/>
                <a:ea typeface="Calibri" panose="020F0502020204030204" pitchFamily="34" charset="0"/>
                <a:cs typeface="Times New Roman" panose="02020603050405020304" pitchFamily="18" charset="0"/>
              </a:rPr>
              <a:t>Supplementary </a:t>
            </a:r>
            <a:r>
              <a:rPr lang="en-GB" sz="1200" b="1" dirty="0" smtClean="0">
                <a:latin typeface="Times New Roman" panose="02020603050405020304" pitchFamily="18" charset="0"/>
                <a:ea typeface="Calibri" panose="020F0502020204030204" pitchFamily="34" charset="0"/>
                <a:cs typeface="Times New Roman" panose="02020603050405020304" pitchFamily="18" charset="0"/>
              </a:rPr>
              <a:t>Table </a:t>
            </a:r>
            <a:r>
              <a:rPr lang="en-GB" sz="1200" b="1" dirty="0">
                <a:latin typeface="Times New Roman" panose="02020603050405020304" pitchFamily="18" charset="0"/>
                <a:ea typeface="Calibri" panose="020F0502020204030204" pitchFamily="34" charset="0"/>
                <a:cs typeface="Times New Roman" panose="02020603050405020304" pitchFamily="18" charset="0"/>
              </a:rPr>
              <a:t>1. Comparison of  qPCR marker genes and their 72 </a:t>
            </a:r>
            <a:r>
              <a:rPr lang="en-GB" sz="1200" b="1" dirty="0" err="1">
                <a:latin typeface="Times New Roman" panose="02020603050405020304" pitchFamily="18" charset="0"/>
                <a:ea typeface="Calibri" panose="020F0502020204030204" pitchFamily="34" charset="0"/>
                <a:cs typeface="Times New Roman" panose="02020603050405020304" pitchFamily="18" charset="0"/>
              </a:rPr>
              <a:t>hpi</a:t>
            </a:r>
            <a:r>
              <a:rPr lang="en-GB" sz="1200" b="1" dirty="0">
                <a:latin typeface="Times New Roman" panose="02020603050405020304" pitchFamily="18" charset="0"/>
                <a:ea typeface="Calibri" panose="020F0502020204030204" pitchFamily="34" charset="0"/>
                <a:cs typeface="Times New Roman" panose="02020603050405020304" pitchFamily="18" charset="0"/>
              </a:rPr>
              <a:t> expression in </a:t>
            </a:r>
            <a:r>
              <a:rPr lang="en-GB" sz="1200" b="1" dirty="0" err="1">
                <a:latin typeface="Times New Roman" panose="02020603050405020304" pitchFamily="18" charset="0"/>
                <a:ea typeface="Calibri" panose="020F0502020204030204" pitchFamily="34" charset="0"/>
                <a:cs typeface="Times New Roman" panose="02020603050405020304" pitchFamily="18" charset="0"/>
              </a:rPr>
              <a:t>RNAseq</a:t>
            </a:r>
            <a:r>
              <a:rPr lang="en-GB" sz="1200" b="1" dirty="0">
                <a:latin typeface="Times New Roman" panose="02020603050405020304" pitchFamily="18" charset="0"/>
                <a:ea typeface="Calibri" panose="020F0502020204030204" pitchFamily="34" charset="0"/>
                <a:cs typeface="Times New Roman" panose="02020603050405020304" pitchFamily="18" charset="0"/>
              </a:rPr>
              <a:t> data. </a:t>
            </a:r>
            <a:r>
              <a:rPr lang="en-GB" sz="1200" dirty="0">
                <a:latin typeface="Times New Roman" panose="02020603050405020304" pitchFamily="18" charset="0"/>
                <a:ea typeface="Calibri" panose="020F0502020204030204" pitchFamily="34" charset="0"/>
                <a:cs typeface="Times New Roman" panose="02020603050405020304" pitchFamily="18" charset="0"/>
              </a:rPr>
              <a:t>Investigation of the expression patterns of the transcripts used for qPCR showed that they are lowly expressed and exhibit different patterns in comparison to qPCR analysis. Transcripts T14 and T17 are not expressed in the transcriptome.</a:t>
            </a:r>
          </a:p>
        </p:txBody>
      </p:sp>
    </p:spTree>
    <p:extLst>
      <p:ext uri="{BB962C8B-B14F-4D97-AF65-F5344CB8AC3E}">
        <p14:creationId xmlns:p14="http://schemas.microsoft.com/office/powerpoint/2010/main" val="54467400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rotWithShape="1">
          <a:blip r:embed="rId2" cstate="print">
            <a:extLst>
              <a:ext uri="{28A0092B-C50C-407E-A947-70E740481C1C}">
                <a14:useLocalDpi xmlns:a14="http://schemas.microsoft.com/office/drawing/2010/main" val="0"/>
              </a:ext>
            </a:extLst>
          </a:blip>
          <a:srcRect l="3352" r="15515"/>
          <a:stretch/>
        </p:blipFill>
        <p:spPr>
          <a:xfrm>
            <a:off x="3679545" y="1225841"/>
            <a:ext cx="2180365" cy="2576067"/>
          </a:xfrm>
          <a:prstGeom prst="rect">
            <a:avLst/>
          </a:prstGeom>
        </p:spPr>
      </p:pic>
      <p:pic>
        <p:nvPicPr>
          <p:cNvPr id="6" name="Picture 5"/>
          <p:cNvPicPr>
            <a:picLocks noChangeAspect="1"/>
          </p:cNvPicPr>
          <p:nvPr/>
        </p:nvPicPr>
        <p:blipFill rotWithShape="1">
          <a:blip r:embed="rId3" cstate="print">
            <a:extLst>
              <a:ext uri="{28A0092B-C50C-407E-A947-70E740481C1C}">
                <a14:useLocalDpi xmlns:a14="http://schemas.microsoft.com/office/drawing/2010/main" val="0"/>
              </a:ext>
            </a:extLst>
          </a:blip>
          <a:srcRect l="3055"/>
          <a:stretch/>
        </p:blipFill>
        <p:spPr>
          <a:xfrm>
            <a:off x="5961888" y="1225841"/>
            <a:ext cx="2575208" cy="2576067"/>
          </a:xfrm>
          <a:prstGeom prst="rect">
            <a:avLst/>
          </a:prstGeom>
        </p:spPr>
      </p:pic>
      <p:pic>
        <p:nvPicPr>
          <p:cNvPr id="7" name="Picture 6"/>
          <p:cNvPicPr>
            <a:picLocks noChangeAspect="1"/>
          </p:cNvPicPr>
          <p:nvPr/>
        </p:nvPicPr>
        <p:blipFill rotWithShape="1">
          <a:blip r:embed="rId4" cstate="print">
            <a:extLst>
              <a:ext uri="{28A0092B-C50C-407E-A947-70E740481C1C}">
                <a14:useLocalDpi xmlns:a14="http://schemas.microsoft.com/office/drawing/2010/main" val="0"/>
              </a:ext>
            </a:extLst>
          </a:blip>
          <a:srcRect r="14702"/>
          <a:stretch/>
        </p:blipFill>
        <p:spPr>
          <a:xfrm>
            <a:off x="1303350" y="1225841"/>
            <a:ext cx="2274217" cy="2576068"/>
          </a:xfrm>
          <a:prstGeom prst="rect">
            <a:avLst/>
          </a:prstGeom>
        </p:spPr>
      </p:pic>
      <p:sp>
        <p:nvSpPr>
          <p:cNvPr id="8" name="Text Box 25"/>
          <p:cNvSpPr txBox="1">
            <a:spLocks noChangeAspect="1"/>
          </p:cNvSpPr>
          <p:nvPr/>
        </p:nvSpPr>
        <p:spPr>
          <a:xfrm>
            <a:off x="2215118" y="1397926"/>
            <a:ext cx="450680" cy="276999"/>
          </a:xfrm>
          <a:prstGeom prst="rect">
            <a:avLst/>
          </a:prstGeom>
          <a:noFill/>
          <a:ln>
            <a:noFill/>
          </a:ln>
        </p:spPr>
        <p:txBody>
          <a:bodyPr rot="0" spcFirstLastPara="0" vert="horz" wrap="square" lIns="91440" tIns="45720" rIns="91440" bIns="45720" numCol="1" spcCol="0" rtlCol="0" fromWordArt="0" anchor="t" anchorCtr="0" forceAA="0" compatLnSpc="1">
            <a:prstTxWarp prst="textNoShape">
              <a:avLst/>
            </a:prstTxWarp>
            <a:spAutoFit/>
          </a:bodyPr>
          <a:lstStyle/>
          <a:p>
            <a:pPr>
              <a:spcAft>
                <a:spcPts val="0"/>
              </a:spcAft>
            </a:pPr>
            <a:r>
              <a:rPr lang="en-US" sz="1200" dirty="0">
                <a:effectLst/>
                <a:latin typeface="Times New Roman" panose="02020603050405020304" pitchFamily="18" charset="0"/>
                <a:ea typeface="Calibri" panose="020F0502020204030204" pitchFamily="34" charset="0"/>
                <a:cs typeface="Times New Roman" panose="02020603050405020304" pitchFamily="18" charset="0"/>
              </a:rPr>
              <a:t>All</a:t>
            </a:r>
            <a:endParaRPr lang="fi-FI" sz="1200" dirty="0">
              <a:effectLst/>
              <a:latin typeface="Times New Roman" panose="02020603050405020304" pitchFamily="18" charset="0"/>
              <a:ea typeface="Calibri" panose="020F0502020204030204" pitchFamily="34" charset="0"/>
              <a:cs typeface="Times New Roman" panose="02020603050405020304" pitchFamily="18" charset="0"/>
            </a:endParaRPr>
          </a:p>
        </p:txBody>
      </p:sp>
      <p:sp>
        <p:nvSpPr>
          <p:cNvPr id="9" name="Text Box 26"/>
          <p:cNvSpPr txBox="1">
            <a:spLocks noChangeAspect="1"/>
          </p:cNvSpPr>
          <p:nvPr/>
        </p:nvSpPr>
        <p:spPr>
          <a:xfrm>
            <a:off x="4241409" y="1397926"/>
            <a:ext cx="1056636" cy="276999"/>
          </a:xfrm>
          <a:prstGeom prst="rect">
            <a:avLst/>
          </a:prstGeom>
          <a:noFill/>
          <a:ln>
            <a:noFill/>
          </a:ln>
        </p:spPr>
        <p:txBody>
          <a:bodyPr rot="0" spcFirstLastPara="0" vert="horz" wrap="square" lIns="91440" tIns="45720" rIns="91440" bIns="45720" numCol="1" spcCol="0" rtlCol="0" fromWordArt="0" anchor="t" anchorCtr="0" forceAA="0" compatLnSpc="1">
            <a:prstTxWarp prst="textNoShape">
              <a:avLst/>
            </a:prstTxWarp>
            <a:spAutoFit/>
          </a:bodyPr>
          <a:lstStyle/>
          <a:p>
            <a:pPr>
              <a:spcAft>
                <a:spcPts val="0"/>
              </a:spcAft>
            </a:pPr>
            <a:r>
              <a:rPr lang="en-US" sz="1200" dirty="0">
                <a:effectLst/>
                <a:latin typeface="Times New Roman" panose="02020603050405020304" pitchFamily="18" charset="0"/>
                <a:ea typeface="Calibri" panose="020F0502020204030204" pitchFamily="34" charset="0"/>
                <a:cs typeface="Times New Roman" panose="02020603050405020304" pitchFamily="18" charset="0"/>
              </a:rPr>
              <a:t>Susceptible</a:t>
            </a:r>
            <a:endParaRPr lang="fi-FI" sz="1200" dirty="0">
              <a:effectLst/>
              <a:latin typeface="Times New Roman" panose="02020603050405020304" pitchFamily="18" charset="0"/>
              <a:ea typeface="Calibri" panose="020F0502020204030204" pitchFamily="34" charset="0"/>
              <a:cs typeface="Times New Roman" panose="02020603050405020304" pitchFamily="18" charset="0"/>
            </a:endParaRPr>
          </a:p>
        </p:txBody>
      </p:sp>
      <p:sp>
        <p:nvSpPr>
          <p:cNvPr id="10" name="Text Box 27"/>
          <p:cNvSpPr txBox="1">
            <a:spLocks noChangeAspect="1"/>
          </p:cNvSpPr>
          <p:nvPr/>
        </p:nvSpPr>
        <p:spPr>
          <a:xfrm>
            <a:off x="6807144" y="1397926"/>
            <a:ext cx="884696" cy="276999"/>
          </a:xfrm>
          <a:prstGeom prst="rect">
            <a:avLst/>
          </a:prstGeom>
          <a:noFill/>
          <a:ln>
            <a:noFill/>
          </a:ln>
        </p:spPr>
        <p:txBody>
          <a:bodyPr rot="0" spcFirstLastPara="0" vert="horz" wrap="square" lIns="91440" tIns="45720" rIns="91440" bIns="45720" numCol="1" spcCol="0" rtlCol="0" fromWordArt="0" anchor="t" anchorCtr="0" forceAA="0" compatLnSpc="1">
            <a:prstTxWarp prst="textNoShape">
              <a:avLst/>
            </a:prstTxWarp>
            <a:spAutoFit/>
          </a:bodyPr>
          <a:lstStyle/>
          <a:p>
            <a:pPr>
              <a:spcAft>
                <a:spcPts val="0"/>
              </a:spcAft>
            </a:pPr>
            <a:r>
              <a:rPr lang="en-US" sz="1200" dirty="0">
                <a:effectLst/>
                <a:latin typeface="Times New Roman" panose="02020603050405020304" pitchFamily="18" charset="0"/>
                <a:ea typeface="Calibri" panose="020F0502020204030204" pitchFamily="34" charset="0"/>
                <a:cs typeface="Times New Roman" panose="02020603050405020304" pitchFamily="18" charset="0"/>
              </a:rPr>
              <a:t>Resistant</a:t>
            </a:r>
            <a:endParaRPr lang="fi-FI" sz="1200" dirty="0">
              <a:effectLst/>
              <a:latin typeface="Times New Roman" panose="02020603050405020304" pitchFamily="18" charset="0"/>
              <a:ea typeface="Calibri" panose="020F0502020204030204" pitchFamily="34" charset="0"/>
              <a:cs typeface="Times New Roman" panose="02020603050405020304" pitchFamily="18" charset="0"/>
            </a:endParaRPr>
          </a:p>
        </p:txBody>
      </p:sp>
      <p:sp>
        <p:nvSpPr>
          <p:cNvPr id="11" name="Rectangle 10"/>
          <p:cNvSpPr/>
          <p:nvPr/>
        </p:nvSpPr>
        <p:spPr>
          <a:xfrm>
            <a:off x="1340377" y="4312843"/>
            <a:ext cx="6858699" cy="1015663"/>
          </a:xfrm>
          <a:prstGeom prst="rect">
            <a:avLst/>
          </a:prstGeom>
        </p:spPr>
        <p:txBody>
          <a:bodyPr wrap="square">
            <a:spAutoFit/>
          </a:bodyPr>
          <a:lstStyle/>
          <a:p>
            <a:r>
              <a:rPr lang="en-US" sz="1200" b="1" dirty="0">
                <a:latin typeface="Times New Roman" panose="02020603050405020304" pitchFamily="18" charset="0"/>
                <a:cs typeface="Times New Roman" panose="02020603050405020304" pitchFamily="18" charset="0"/>
              </a:rPr>
              <a:t>Supplementary Figure 1. Inoculation experiment and qPCR. </a:t>
            </a:r>
            <a:r>
              <a:rPr lang="en-GB" sz="1200" dirty="0">
                <a:latin typeface="Times New Roman" panose="02020603050405020304" pitchFamily="18" charset="0"/>
                <a:cs typeface="Times New Roman" panose="02020603050405020304" pitchFamily="18" charset="0"/>
              </a:rPr>
              <a:t>Calibrated normalized relative quantities (CNRQ) for seven putative disease-induced genes of two </a:t>
            </a:r>
            <a:r>
              <a:rPr lang="en-US" sz="1200" dirty="0">
                <a:latin typeface="Times New Roman" panose="02020603050405020304" pitchFamily="18" charset="0"/>
                <a:cs typeface="Times New Roman" panose="02020603050405020304" pitchFamily="18" charset="0"/>
              </a:rPr>
              <a:t>plant genotypes (resistant 193_2.1 and susceptible 1553_5.1) at three time points (24, 48 and 72 h post inoculation). The solid lines are inoculated and dashed lines are mock-inoculated samples (control).  The result illustrates expression differences between resistance and susceptible genotypes at 72 </a:t>
            </a:r>
            <a:r>
              <a:rPr lang="en-US" sz="1200" dirty="0" err="1">
                <a:latin typeface="Times New Roman" panose="02020603050405020304" pitchFamily="18" charset="0"/>
                <a:cs typeface="Times New Roman" panose="02020603050405020304" pitchFamily="18" charset="0"/>
              </a:rPr>
              <a:t>hpi</a:t>
            </a:r>
            <a:r>
              <a:rPr lang="en-US" sz="1200" dirty="0">
                <a:latin typeface="Times New Roman" panose="02020603050405020304" pitchFamily="18" charset="0"/>
                <a:cs typeface="Times New Roman" panose="02020603050405020304" pitchFamily="18" charset="0"/>
              </a:rPr>
              <a:t>. </a:t>
            </a:r>
            <a:endParaRPr lang="fi-FI" sz="1200"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20995651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2_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1760</TotalTime>
  <Words>1769</Words>
  <Application>Microsoft Office PowerPoint</Application>
  <PresentationFormat>On-screen Show (4:3)</PresentationFormat>
  <Paragraphs>233</Paragraphs>
  <Slides>15</Slides>
  <Notes>0</Notes>
  <HiddenSlides>0</HiddenSlides>
  <MMClips>0</MMClips>
  <ScaleCrop>false</ScaleCrop>
  <HeadingPairs>
    <vt:vector size="6" baseType="variant">
      <vt:variant>
        <vt:lpstr>Fonts Used</vt:lpstr>
      </vt:variant>
      <vt:variant>
        <vt:i4>6</vt:i4>
      </vt:variant>
      <vt:variant>
        <vt:lpstr>Theme</vt:lpstr>
      </vt:variant>
      <vt:variant>
        <vt:i4>3</vt:i4>
      </vt:variant>
      <vt:variant>
        <vt:lpstr>Slide Titles</vt:lpstr>
      </vt:variant>
      <vt:variant>
        <vt:i4>15</vt:i4>
      </vt:variant>
    </vt:vector>
  </HeadingPairs>
  <TitlesOfParts>
    <vt:vector size="24" baseType="lpstr">
      <vt:lpstr>Yu Gothic Light</vt:lpstr>
      <vt:lpstr>Arial</vt:lpstr>
      <vt:lpstr>Calibri</vt:lpstr>
      <vt:lpstr>Calibri Light</vt:lpstr>
      <vt:lpstr>Times</vt:lpstr>
      <vt:lpstr>Times New Roman</vt:lpstr>
      <vt:lpstr>Office Theme</vt:lpstr>
      <vt:lpstr>1_Office Theme</vt:lpstr>
      <vt:lpstr>2_Office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University of Helsinki</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Pezhman Safdari</dc:creator>
  <cp:lastModifiedBy>Safdari, Pezhman</cp:lastModifiedBy>
  <cp:revision>48</cp:revision>
  <dcterms:created xsi:type="dcterms:W3CDTF">2020-02-07T13:24:22Z</dcterms:created>
  <dcterms:modified xsi:type="dcterms:W3CDTF">2020-10-02T08:48:44Z</dcterms:modified>
</cp:coreProperties>
</file>